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439" r:id="rId2"/>
    <p:sldId id="440" r:id="rId3"/>
    <p:sldId id="425" r:id="rId4"/>
    <p:sldId id="431" r:id="rId5"/>
    <p:sldId id="441" r:id="rId6"/>
    <p:sldId id="432" r:id="rId7"/>
    <p:sldId id="458" r:id="rId8"/>
    <p:sldId id="433" r:id="rId9"/>
    <p:sldId id="434" r:id="rId10"/>
    <p:sldId id="460" r:id="rId11"/>
    <p:sldId id="435" r:id="rId12"/>
    <p:sldId id="442" r:id="rId13"/>
    <p:sldId id="443" r:id="rId14"/>
    <p:sldId id="444" r:id="rId15"/>
    <p:sldId id="436" r:id="rId16"/>
    <p:sldId id="437" r:id="rId17"/>
    <p:sldId id="445" r:id="rId18"/>
    <p:sldId id="438" r:id="rId19"/>
    <p:sldId id="461" r:id="rId20"/>
    <p:sldId id="446" r:id="rId21"/>
    <p:sldId id="447" r:id="rId22"/>
    <p:sldId id="462" r:id="rId23"/>
    <p:sldId id="448" r:id="rId24"/>
    <p:sldId id="463" r:id="rId25"/>
    <p:sldId id="449" r:id="rId26"/>
    <p:sldId id="450" r:id="rId27"/>
    <p:sldId id="464" r:id="rId28"/>
    <p:sldId id="451" r:id="rId29"/>
    <p:sldId id="465" r:id="rId30"/>
    <p:sldId id="452" r:id="rId31"/>
    <p:sldId id="453" r:id="rId32"/>
    <p:sldId id="454" r:id="rId33"/>
    <p:sldId id="466" r:id="rId34"/>
    <p:sldId id="455" r:id="rId35"/>
    <p:sldId id="467" r:id="rId36"/>
    <p:sldId id="456" r:id="rId37"/>
    <p:sldId id="457" r:id="rId38"/>
    <p:sldId id="426" r:id="rId39"/>
  </p:sldIdLst>
  <p:sldSz cx="9144000" cy="6858000" type="screen4x3"/>
  <p:notesSz cx="6735763" cy="9869488"/>
  <p:defaultTextStyle>
    <a:defPPr>
      <a:defRPr lang="ru-R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316DDB-7941-448E-A180-F4B18F190FE6}" type="slidenum">
              <a:rPr lang="ru-RU" altLang="ru-RU"/>
              <a:pPr>
                <a:defRPr/>
              </a:pPr>
              <a:t>‹#›</a:t>
            </a:fld>
            <a:endParaRPr lang="ru-RU" altLang="ru-RU"/>
          </a:p>
        </p:txBody>
      </p:sp>
    </p:spTree>
    <p:extLst>
      <p:ext uri="{BB962C8B-B14F-4D97-AF65-F5344CB8AC3E}">
        <p14:creationId xmlns:p14="http://schemas.microsoft.com/office/powerpoint/2010/main" val="1221649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EBCE8C8-0E6D-477C-B278-BD95449A87DE}" type="slidenum">
              <a:rPr lang="ru-RU" altLang="ru-RU"/>
              <a:pPr>
                <a:defRPr/>
              </a:pPr>
              <a:t>‹#›</a:t>
            </a:fld>
            <a:endParaRPr lang="ru-RU" altLang="ru-RU"/>
          </a:p>
        </p:txBody>
      </p:sp>
    </p:spTree>
    <p:extLst>
      <p:ext uri="{BB962C8B-B14F-4D97-AF65-F5344CB8AC3E}">
        <p14:creationId xmlns:p14="http://schemas.microsoft.com/office/powerpoint/2010/main" val="232417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DB2E02D-DAB0-4F30-9A21-7DF4DD0B7444}" type="slidenum">
              <a:rPr lang="ru-RU" altLang="ru-RU"/>
              <a:pPr>
                <a:defRPr/>
              </a:pPr>
              <a:t>‹#›</a:t>
            </a:fld>
            <a:endParaRPr lang="ru-RU" altLang="ru-RU"/>
          </a:p>
        </p:txBody>
      </p:sp>
    </p:spTree>
    <p:extLst>
      <p:ext uri="{BB962C8B-B14F-4D97-AF65-F5344CB8AC3E}">
        <p14:creationId xmlns:p14="http://schemas.microsoft.com/office/powerpoint/2010/main" val="37748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6BD6BF9-123C-4A15-8C66-303E85110AB2}" type="slidenum">
              <a:rPr lang="ru-RU" altLang="ru-RU"/>
              <a:pPr>
                <a:defRPr/>
              </a:pPr>
              <a:t>‹#›</a:t>
            </a:fld>
            <a:endParaRPr lang="ru-RU" altLang="ru-RU"/>
          </a:p>
        </p:txBody>
      </p:sp>
    </p:spTree>
    <p:extLst>
      <p:ext uri="{BB962C8B-B14F-4D97-AF65-F5344CB8AC3E}">
        <p14:creationId xmlns:p14="http://schemas.microsoft.com/office/powerpoint/2010/main" val="1120100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254CC103-3EB7-4C5F-921C-CE55FAB7BA48}" type="slidenum">
              <a:rPr lang="ru-RU" altLang="ru-RU"/>
              <a:pPr>
                <a:defRPr/>
              </a:pPr>
              <a:t>‹#›</a:t>
            </a:fld>
            <a:endParaRPr lang="ru-RU" altLang="ru-RU"/>
          </a:p>
        </p:txBody>
      </p:sp>
    </p:spTree>
    <p:extLst>
      <p:ext uri="{BB962C8B-B14F-4D97-AF65-F5344CB8AC3E}">
        <p14:creationId xmlns:p14="http://schemas.microsoft.com/office/powerpoint/2010/main" val="2360976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DCAD320-8ECE-45A9-9064-AA22C15EC744}" type="slidenum">
              <a:rPr lang="ru-RU" altLang="ru-RU"/>
              <a:pPr>
                <a:defRPr/>
              </a:pPr>
              <a:t>‹#›</a:t>
            </a:fld>
            <a:endParaRPr lang="ru-RU" altLang="ru-RU"/>
          </a:p>
        </p:txBody>
      </p:sp>
    </p:spTree>
    <p:extLst>
      <p:ext uri="{BB962C8B-B14F-4D97-AF65-F5344CB8AC3E}">
        <p14:creationId xmlns:p14="http://schemas.microsoft.com/office/powerpoint/2010/main" val="1805257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2C234CFA-F268-4B12-961B-6EE5EEFAA9B0}" type="slidenum">
              <a:rPr lang="ru-RU" altLang="ru-RU"/>
              <a:pPr>
                <a:defRPr/>
              </a:pPr>
              <a:t>‹#›</a:t>
            </a:fld>
            <a:endParaRPr lang="ru-RU" altLang="ru-RU"/>
          </a:p>
        </p:txBody>
      </p:sp>
    </p:spTree>
    <p:extLst>
      <p:ext uri="{BB962C8B-B14F-4D97-AF65-F5344CB8AC3E}">
        <p14:creationId xmlns:p14="http://schemas.microsoft.com/office/powerpoint/2010/main" val="394157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96C780B5-AE55-4707-A2BD-860EEB0463EA}" type="slidenum">
              <a:rPr lang="ru-RU" altLang="ru-RU"/>
              <a:pPr>
                <a:defRPr/>
              </a:pPr>
              <a:t>‹#›</a:t>
            </a:fld>
            <a:endParaRPr lang="ru-RU" altLang="ru-RU"/>
          </a:p>
        </p:txBody>
      </p:sp>
    </p:spTree>
    <p:extLst>
      <p:ext uri="{BB962C8B-B14F-4D97-AF65-F5344CB8AC3E}">
        <p14:creationId xmlns:p14="http://schemas.microsoft.com/office/powerpoint/2010/main" val="155822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FDC93A82-37D4-4681-BA09-EDEA7295BB0C}" type="slidenum">
              <a:rPr lang="ru-RU" altLang="ru-RU"/>
              <a:pPr>
                <a:defRPr/>
              </a:pPr>
              <a:t>‹#›</a:t>
            </a:fld>
            <a:endParaRPr lang="ru-RU" altLang="ru-RU"/>
          </a:p>
        </p:txBody>
      </p:sp>
    </p:spTree>
    <p:extLst>
      <p:ext uri="{BB962C8B-B14F-4D97-AF65-F5344CB8AC3E}">
        <p14:creationId xmlns:p14="http://schemas.microsoft.com/office/powerpoint/2010/main" val="291753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9F5F3150-4957-49D2-9CAB-DE05CC8A259C}" type="slidenum">
              <a:rPr lang="ru-RU" altLang="ru-RU"/>
              <a:pPr>
                <a:defRPr/>
              </a:pPr>
              <a:t>‹#›</a:t>
            </a:fld>
            <a:endParaRPr lang="ru-RU" altLang="ru-RU"/>
          </a:p>
        </p:txBody>
      </p:sp>
    </p:spTree>
    <p:extLst>
      <p:ext uri="{BB962C8B-B14F-4D97-AF65-F5344CB8AC3E}">
        <p14:creationId xmlns:p14="http://schemas.microsoft.com/office/powerpoint/2010/main" val="407629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B5DA00E4-4718-49C3-971C-6905F9CF2B76}" type="slidenum">
              <a:rPr lang="ru-RU" altLang="ru-RU"/>
              <a:pPr>
                <a:defRPr/>
              </a:pPr>
              <a:t>‹#›</a:t>
            </a:fld>
            <a:endParaRPr lang="ru-RU" altLang="ru-RU"/>
          </a:p>
        </p:txBody>
      </p:sp>
    </p:spTree>
    <p:extLst>
      <p:ext uri="{BB962C8B-B14F-4D97-AF65-F5344CB8AC3E}">
        <p14:creationId xmlns:p14="http://schemas.microsoft.com/office/powerpoint/2010/main" val="159946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3174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3174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3174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6E63ADFC-7765-43FB-9866-62543C3B6B01}"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C:\Users\Латыпов\Pictures\Колонна.jpg"/>
          <p:cNvPicPr>
            <a:picLocks noChangeAspect="1" noChangeArrowheads="1"/>
          </p:cNvPicPr>
          <p:nvPr/>
        </p:nvPicPr>
        <p:blipFill>
          <a:blip r:embed="rId2">
            <a:extLst>
              <a:ext uri="{28A0092B-C50C-407E-A947-70E740481C1C}">
                <a14:useLocalDpi xmlns:a14="http://schemas.microsoft.com/office/drawing/2010/main" val="0"/>
              </a:ext>
            </a:extLst>
          </a:blip>
          <a:srcRect r="55859"/>
          <a:stretch>
            <a:fillRect/>
          </a:stretch>
        </p:blipFill>
        <p:spPr bwMode="auto">
          <a:xfrm>
            <a:off x="0" y="0"/>
            <a:ext cx="2843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extBox 6"/>
          <p:cNvSpPr txBox="1">
            <a:spLocks noChangeArrowheads="1"/>
          </p:cNvSpPr>
          <p:nvPr/>
        </p:nvSpPr>
        <p:spPr bwMode="auto">
          <a:xfrm>
            <a:off x="1258888" y="627063"/>
            <a:ext cx="77057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endParaRPr lang="uz-Cyrl-UZ" altLang="ru-RU" sz="3600" b="1">
              <a:solidFill>
                <a:srgbClr val="403152"/>
              </a:solidFill>
              <a:latin typeface="Times New Roman" pitchFamily="18" charset="0"/>
              <a:cs typeface="Times New Roman" pitchFamily="18" charset="0"/>
            </a:endParaRPr>
          </a:p>
          <a:p>
            <a:pPr algn="ctr" eaLnBrk="1" hangingPunct="1">
              <a:spcBef>
                <a:spcPct val="0"/>
              </a:spcBef>
              <a:buFontTx/>
              <a:buNone/>
            </a:pPr>
            <a:r>
              <a:rPr lang="en-US" altLang="ru-RU" sz="3600" b="1">
                <a:solidFill>
                  <a:srgbClr val="009900"/>
                </a:solidFill>
                <a:latin typeface="Times New Roman" pitchFamily="18" charset="0"/>
                <a:cs typeface="Times New Roman" pitchFamily="18" charset="0"/>
              </a:rPr>
              <a:t>29-mavzu. Jaloliddin Manguberdi jasoratlari.</a:t>
            </a:r>
            <a:endParaRPr lang="ru-RU" altLang="ru-RU" sz="3600" b="1">
              <a:solidFill>
                <a:srgbClr val="009900"/>
              </a:solidFill>
              <a:latin typeface="Times New Roman" pitchFamily="18" charset="0"/>
              <a:cs typeface="Times New Roman" pitchFamily="18" charset="0"/>
            </a:endParaRPr>
          </a:p>
        </p:txBody>
      </p:sp>
      <p:sp>
        <p:nvSpPr>
          <p:cNvPr id="5" name="Прямоугольник 4"/>
          <p:cNvSpPr/>
          <p:nvPr/>
        </p:nvSpPr>
        <p:spPr>
          <a:xfrm>
            <a:off x="2411760" y="4286256"/>
            <a:ext cx="6232206" cy="1000132"/>
          </a:xfrm>
          <a:prstGeom prst="rect">
            <a:avLst/>
          </a:prstGeom>
        </p:spPr>
        <p:style>
          <a:lnRef idx="1">
            <a:schemeClr val="accent5"/>
          </a:lnRef>
          <a:fillRef idx="2">
            <a:schemeClr val="accent5"/>
          </a:fillRef>
          <a:effectRef idx="1">
            <a:schemeClr val="accent5"/>
          </a:effectRef>
          <a:fontRef idx="minor">
            <a:schemeClr val="dk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3200" b="1" i="1" spc="50" dirty="0" err="1">
                <a:ln w="11430"/>
                <a:solidFill>
                  <a:srgbClr val="0070C0"/>
                </a:solidFill>
                <a:effectLst>
                  <a:outerShdw blurRad="76200" dist="50800" dir="5400000" algn="tl" rotWithShape="0">
                    <a:srgbClr val="000000">
                      <a:alpha val="65000"/>
                    </a:srgbClr>
                  </a:outerShdw>
                </a:effectLst>
              </a:rPr>
              <a:t>Ma’ruzachi</a:t>
            </a:r>
            <a:r>
              <a:rPr lang="uz-Cyrl-UZ" sz="3200" b="1" i="1" spc="50" dirty="0">
                <a:ln w="11430"/>
                <a:solidFill>
                  <a:srgbClr val="0070C0"/>
                </a:solidFill>
                <a:effectLst>
                  <a:outerShdw blurRad="76200" dist="50800" dir="5400000" algn="tl" rotWithShape="0">
                    <a:srgbClr val="000000">
                      <a:alpha val="65000"/>
                    </a:srgbClr>
                  </a:outerShdw>
                </a:effectLst>
              </a:rPr>
              <a:t>:    </a:t>
            </a:r>
            <a:r>
              <a:rPr lang="en-US" sz="3200" b="1" i="1" spc="50" dirty="0">
                <a:ln w="11430"/>
                <a:solidFill>
                  <a:srgbClr val="0070C0"/>
                </a:solidFill>
                <a:effectLst>
                  <a:outerShdw blurRad="76200" dist="50800" dir="5400000" algn="tl" rotWithShape="0">
                    <a:srgbClr val="000000">
                      <a:alpha val="65000"/>
                    </a:srgbClr>
                  </a:outerShdw>
                </a:effectLst>
              </a:rPr>
              <a:t>B</a:t>
            </a:r>
            <a:r>
              <a:rPr lang="uz-Cyrl-UZ" sz="3200" b="1" i="1" spc="50" dirty="0">
                <a:ln w="11430"/>
                <a:solidFill>
                  <a:srgbClr val="0070C0"/>
                </a:solidFill>
                <a:effectLst>
                  <a:outerShdw blurRad="76200" dist="50800" dir="5400000" algn="tl" rotWithShape="0">
                    <a:srgbClr val="000000">
                      <a:alpha val="65000"/>
                    </a:srgbClr>
                  </a:outerShdw>
                </a:effectLst>
              </a:rPr>
              <a:t>.</a:t>
            </a:r>
            <a:r>
              <a:rPr lang="en-US" sz="3200" b="1" i="1" spc="50" dirty="0">
                <a:ln w="11430"/>
                <a:solidFill>
                  <a:srgbClr val="0070C0"/>
                </a:solidFill>
                <a:effectLst>
                  <a:outerShdw blurRad="76200" dist="50800" dir="5400000" algn="tl" rotWithShape="0">
                    <a:srgbClr val="000000">
                      <a:alpha val="65000"/>
                    </a:srgbClr>
                  </a:outerShdw>
                </a:effectLst>
              </a:rPr>
              <a:t>S</a:t>
            </a:r>
            <a:r>
              <a:rPr lang="uz-Cyrl-UZ" sz="3200" b="1" i="1" spc="50" dirty="0">
                <a:ln w="11430"/>
                <a:solidFill>
                  <a:srgbClr val="0070C0"/>
                </a:solidFill>
                <a:effectLst>
                  <a:outerShdw blurRad="76200" dist="50800" dir="5400000" algn="tl" rotWithShape="0">
                    <a:srgbClr val="000000">
                      <a:alpha val="65000"/>
                    </a:srgbClr>
                  </a:outerShdw>
                </a:effectLst>
              </a:rPr>
              <a:t>. </a:t>
            </a:r>
            <a:r>
              <a:rPr lang="en-US" sz="3200" b="1" i="1" spc="50" dirty="0" err="1">
                <a:ln w="11430"/>
                <a:solidFill>
                  <a:srgbClr val="0070C0"/>
                </a:solidFill>
                <a:effectLst>
                  <a:outerShdw blurRad="76200" dist="50800" dir="5400000" algn="tl" rotWithShape="0">
                    <a:srgbClr val="000000">
                      <a:alpha val="65000"/>
                    </a:srgbClr>
                  </a:outerShdw>
                </a:effectLst>
              </a:rPr>
              <a:t>Nazirov</a:t>
            </a:r>
            <a:endParaRPr lang="ru-RU" sz="3200" b="1" i="1" spc="50" dirty="0">
              <a:ln w="11430"/>
              <a:solidFill>
                <a:srgbClr val="0070C0"/>
              </a:solidFill>
              <a:effectLst>
                <a:outerShdw blurRad="76200" dist="50800" dir="5400000" algn="tl" rotWithShape="0">
                  <a:srgbClr val="000000">
                    <a:alpha val="65000"/>
                  </a:srgbClr>
                </a:outerShdw>
              </a:effectLst>
            </a:endParaRPr>
          </a:p>
        </p:txBody>
      </p:sp>
      <p:sp>
        <p:nvSpPr>
          <p:cNvPr id="6" name="Прямоугольник 5"/>
          <p:cNvSpPr/>
          <p:nvPr/>
        </p:nvSpPr>
        <p:spPr>
          <a:xfrm>
            <a:off x="2857488" y="6143644"/>
            <a:ext cx="4786346" cy="476248"/>
          </a:xfrm>
          <a:prstGeom prst="rect">
            <a:avLst/>
          </a:prstGeom>
        </p:spPr>
        <p:style>
          <a:lnRef idx="1">
            <a:schemeClr val="accent5"/>
          </a:lnRef>
          <a:fillRef idx="2">
            <a:schemeClr val="accent5"/>
          </a:fillRef>
          <a:effectRef idx="1">
            <a:schemeClr val="accent5"/>
          </a:effectRef>
          <a:fontRef idx="minor">
            <a:schemeClr val="dk1"/>
          </a:fontRef>
        </p:style>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en-US" sz="2400" b="1" spc="50" dirty="0" err="1">
                <a:ln w="11430"/>
                <a:solidFill>
                  <a:schemeClr val="tx1"/>
                </a:solidFill>
                <a:effectLst>
                  <a:outerShdw blurRad="76200" dist="50800" dir="5400000" algn="tl" rotWithShape="0">
                    <a:srgbClr val="000000">
                      <a:alpha val="65000"/>
                    </a:srgbClr>
                  </a:outerShdw>
                </a:effectLst>
              </a:rPr>
              <a:t>Denov</a:t>
            </a:r>
            <a:r>
              <a:rPr lang="en-US" sz="2400" b="1" spc="50" dirty="0">
                <a:ln w="11430"/>
                <a:solidFill>
                  <a:schemeClr val="tx1"/>
                </a:solidFill>
                <a:effectLst>
                  <a:outerShdw blurRad="76200" dist="50800" dir="5400000" algn="tl" rotWithShape="0">
                    <a:srgbClr val="000000">
                      <a:alpha val="65000"/>
                    </a:srgbClr>
                  </a:outerShdw>
                </a:effectLst>
              </a:rPr>
              <a:t> </a:t>
            </a:r>
            <a:r>
              <a:rPr lang="uz-Cyrl-UZ" sz="2400" b="1" spc="50" dirty="0">
                <a:ln w="11430"/>
                <a:solidFill>
                  <a:schemeClr val="tx1"/>
                </a:solidFill>
                <a:effectLst>
                  <a:outerShdw blurRad="76200" dist="50800" dir="5400000" algn="tl" rotWithShape="0">
                    <a:srgbClr val="000000">
                      <a:alpha val="65000"/>
                    </a:srgbClr>
                  </a:outerShdw>
                </a:effectLst>
              </a:rPr>
              <a:t>20</a:t>
            </a:r>
            <a:r>
              <a:rPr lang="en-US" sz="2400" b="1" spc="50" dirty="0">
                <a:ln w="11430"/>
                <a:solidFill>
                  <a:schemeClr val="tx1"/>
                </a:solidFill>
                <a:effectLst>
                  <a:outerShdw blurRad="76200" dist="50800" dir="5400000" algn="tl" rotWithShape="0">
                    <a:srgbClr val="000000">
                      <a:alpha val="65000"/>
                    </a:srgbClr>
                  </a:outerShdw>
                </a:effectLst>
              </a:rPr>
              <a:t>22</a:t>
            </a:r>
            <a:endParaRPr lang="ru-RU" sz="2400" b="1" spc="50" dirty="0">
              <a:ln w="11430"/>
              <a:solidFill>
                <a:schemeClr val="tx1"/>
              </a:soli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1267" name="Прямоугольник 3"/>
          <p:cNvSpPr>
            <a:spLocks noChangeArrowheads="1"/>
          </p:cNvSpPr>
          <p:nvPr/>
        </p:nvSpPr>
        <p:spPr bwMode="auto">
          <a:xfrm>
            <a:off x="3203575" y="115888"/>
            <a:ext cx="5761038" cy="632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700">
                <a:latin typeface="Times New Roman" pitchFamily="18" charset="0"/>
                <a:cs typeface="Times New Roman" pitchFamily="18" charset="0"/>
              </a:rPr>
              <a:t>	</a:t>
            </a:r>
            <a:r>
              <a:rPr lang="en-US" altLang="ru-RU" sz="2700" b="1">
                <a:latin typeface="Times New Roman" pitchFamily="18" charset="0"/>
                <a:cs typeface="Times New Roman" pitchFamily="18" charset="0"/>
              </a:rPr>
              <a:t>Jaloliddin</a:t>
            </a:r>
            <a:r>
              <a:rPr lang="en-US" altLang="ru-RU" sz="2700">
                <a:latin typeface="Times New Roman" pitchFamily="18" charset="0"/>
                <a:cs typeface="Times New Roman" pitchFamily="18" charset="0"/>
              </a:rPr>
              <a:t> esa bu vaqtda </a:t>
            </a:r>
            <a:r>
              <a:rPr lang="en-US" altLang="ru-RU" sz="2700" b="1">
                <a:solidFill>
                  <a:srgbClr val="0000FF"/>
                </a:solidFill>
                <a:latin typeface="Times New Roman" pitchFamily="18" charset="0"/>
                <a:cs typeface="Times New Roman" pitchFamily="18" charset="0"/>
              </a:rPr>
              <a:t>Nishopurga</a:t>
            </a:r>
            <a:r>
              <a:rPr lang="en-US" altLang="ru-RU" sz="2700">
                <a:solidFill>
                  <a:srgbClr val="0000FF"/>
                </a:solidFill>
                <a:latin typeface="Times New Roman" pitchFamily="18" charset="0"/>
                <a:cs typeface="Times New Roman" pitchFamily="18" charset="0"/>
              </a:rPr>
              <a:t> </a:t>
            </a:r>
            <a:r>
              <a:rPr lang="en-US" altLang="ru-RU" sz="2700">
                <a:latin typeface="Times New Roman" pitchFamily="18" charset="0"/>
                <a:cs typeface="Times New Roman" pitchFamily="18" charset="0"/>
              </a:rPr>
              <a:t>etib keladi. Bir oy davomida mo‘g‘ullarga qarshi kurashish maqsadida barcha amir, sarkardalarga qo‘shin yig‘ish xususida murojaat qiladi. Mo‘g‘ullar uning ushbu faoliyatidan xabardor bo‘lganliklarini bilgach, </a:t>
            </a:r>
            <a:r>
              <a:rPr lang="en-US" altLang="ru-RU" sz="2700" b="1">
                <a:solidFill>
                  <a:srgbClr val="FF0000"/>
                </a:solidFill>
                <a:latin typeface="Times New Roman" pitchFamily="18" charset="0"/>
                <a:cs typeface="Times New Roman" pitchFamily="18" charset="0"/>
              </a:rPr>
              <a:t>Zavzon (Nishopur va Hirot oralig‘ida) </a:t>
            </a:r>
            <a:r>
              <a:rPr lang="en-US" altLang="ru-RU" sz="2700">
                <a:latin typeface="Times New Roman" pitchFamily="18" charset="0"/>
                <a:cs typeface="Times New Roman" pitchFamily="18" charset="0"/>
              </a:rPr>
              <a:t>tumanidagi </a:t>
            </a:r>
            <a:r>
              <a:rPr lang="en-US" altLang="ru-RU" sz="2700" b="1">
                <a:solidFill>
                  <a:srgbClr val="0000FF"/>
                </a:solidFill>
                <a:latin typeface="Times New Roman" pitchFamily="18" charset="0"/>
                <a:cs typeface="Times New Roman" pitchFamily="18" charset="0"/>
              </a:rPr>
              <a:t>al-Qohira qal’asiga </a:t>
            </a:r>
            <a:r>
              <a:rPr lang="en-US" altLang="ru-RU" sz="2700">
                <a:latin typeface="Times New Roman" pitchFamily="18" charset="0"/>
                <a:cs typeface="Times New Roman" pitchFamily="18" charset="0"/>
              </a:rPr>
              <a:t>kelib o‘rnashadi. Afsuski, bu vaqtda mahalliy noib hokimlar uning atrofida jipslasha ololmaydilar. Hali etarli kuchga ega bo‘lmagan Jaloliddin </a:t>
            </a:r>
            <a:r>
              <a:rPr lang="en-US" altLang="ru-RU" sz="2700" b="1">
                <a:latin typeface="Times New Roman" pitchFamily="18" charset="0"/>
                <a:cs typeface="Times New Roman" pitchFamily="18" charset="0"/>
              </a:rPr>
              <a:t>qal’ada</a:t>
            </a:r>
            <a:r>
              <a:rPr lang="en-US" altLang="ru-RU" sz="2700">
                <a:latin typeface="Times New Roman" pitchFamily="18" charset="0"/>
                <a:cs typeface="Times New Roman" pitchFamily="18" charset="0"/>
              </a:rPr>
              <a:t> uzoq turish xavfli ekanligini tushunib, </a:t>
            </a:r>
            <a:r>
              <a:rPr lang="en-US" altLang="ru-RU" sz="2700" b="1">
                <a:latin typeface="Times New Roman" pitchFamily="18" charset="0"/>
                <a:cs typeface="Times New Roman" pitchFamily="18" charset="0"/>
              </a:rPr>
              <a:t>G‘azna</a:t>
            </a:r>
            <a:r>
              <a:rPr lang="en-US" altLang="ru-RU" sz="2700">
                <a:latin typeface="Times New Roman" pitchFamily="18" charset="0"/>
                <a:cs typeface="Times New Roman" pitchFamily="18" charset="0"/>
              </a:rPr>
              <a:t> tomon yo‘l oladi.</a:t>
            </a:r>
            <a:endParaRPr lang="ru-RU" altLang="ru-RU" sz="2700">
              <a:latin typeface="Times New Roman" pitchFamily="18" charset="0"/>
              <a:cs typeface="Times New Roman" pitchFamily="18" charset="0"/>
            </a:endParaRPr>
          </a:p>
        </p:txBody>
      </p:sp>
      <p:pic>
        <p:nvPicPr>
          <p:cNvPr id="11268"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260350"/>
            <a:ext cx="3113087"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2291" name="Прямоугольник 3"/>
          <p:cNvSpPr>
            <a:spLocks noChangeArrowheads="1"/>
          </p:cNvSpPr>
          <p:nvPr/>
        </p:nvSpPr>
        <p:spPr bwMode="auto">
          <a:xfrm>
            <a:off x="177800" y="0"/>
            <a:ext cx="8786813"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200">
                <a:latin typeface="Times New Roman" pitchFamily="18" charset="0"/>
                <a:cs typeface="Times New Roman" pitchFamily="18" charset="0"/>
              </a:rPr>
              <a:t>	Chingizxon esa bu vaqtda ulkan qo‘shin bilan Xurosonga izma-iz kelayotgan edi. Jaloliddin G‘aznaga etmasdan yaqin orada </a:t>
            </a:r>
            <a:r>
              <a:rPr lang="en-US" altLang="ru-RU" sz="2200" b="1">
                <a:solidFill>
                  <a:srgbClr val="0000FF"/>
                </a:solidFill>
                <a:latin typeface="Times New Roman" pitchFamily="18" charset="0"/>
                <a:cs typeface="Times New Roman" pitchFamily="18" charset="0"/>
              </a:rPr>
              <a:t>Hirot hokimi </a:t>
            </a:r>
            <a:r>
              <a:rPr lang="en-US" altLang="ru-RU" sz="2200">
                <a:latin typeface="Times New Roman" pitchFamily="18" charset="0"/>
                <a:cs typeface="Times New Roman" pitchFamily="18" charset="0"/>
              </a:rPr>
              <a:t>hamda </a:t>
            </a:r>
            <a:r>
              <a:rPr lang="en-US" altLang="ru-RU" sz="2200" b="1">
                <a:latin typeface="Times New Roman" pitchFamily="18" charset="0"/>
                <a:cs typeface="Times New Roman" pitchFamily="18" charset="0"/>
              </a:rPr>
              <a:t>qayinotasi</a:t>
            </a:r>
            <a:r>
              <a:rPr lang="en-US" altLang="ru-RU" sz="2200">
                <a:latin typeface="Times New Roman" pitchFamily="18" charset="0"/>
                <a:cs typeface="Times New Roman" pitchFamily="18" charset="0"/>
              </a:rPr>
              <a:t> bo‘lmish </a:t>
            </a:r>
            <a:r>
              <a:rPr lang="en-US" altLang="ru-RU" sz="2200" b="1">
                <a:solidFill>
                  <a:srgbClr val="FF0000"/>
                </a:solidFill>
                <a:latin typeface="Times New Roman" pitchFamily="18" charset="0"/>
                <a:cs typeface="Times New Roman" pitchFamily="18" charset="0"/>
              </a:rPr>
              <a:t>Amin Malik </a:t>
            </a:r>
            <a:r>
              <a:rPr lang="en-US" altLang="ru-RU" sz="2200">
                <a:latin typeface="Times New Roman" pitchFamily="18" charset="0"/>
                <a:cs typeface="Times New Roman" pitchFamily="18" charset="0"/>
              </a:rPr>
              <a:t>bilan uchrashadi va ular birgalikda </a:t>
            </a:r>
            <a:r>
              <a:rPr lang="en-US" altLang="ru-RU" sz="2200" b="1">
                <a:solidFill>
                  <a:srgbClr val="0000FF"/>
                </a:solidFill>
                <a:latin typeface="Times New Roman" pitchFamily="18" charset="0"/>
                <a:cs typeface="Times New Roman" pitchFamily="18" charset="0"/>
              </a:rPr>
              <a:t>Qandahor qal’asini </a:t>
            </a:r>
            <a:r>
              <a:rPr lang="en-US" altLang="ru-RU" sz="2200">
                <a:latin typeface="Times New Roman" pitchFamily="18" charset="0"/>
                <a:cs typeface="Times New Roman" pitchFamily="18" charset="0"/>
              </a:rPr>
              <a:t>qamal qilayotgan mo‘g‘ullar ustiga yurish qiladilar. Jaloliddin bu kurashda harbiy ilm tarixida ilk bora </a:t>
            </a:r>
            <a:r>
              <a:rPr lang="en-US" altLang="ru-RU" sz="2200" b="1" i="1">
                <a:solidFill>
                  <a:srgbClr val="FF0000"/>
                </a:solidFill>
                <a:latin typeface="Times New Roman" pitchFamily="18" charset="0"/>
                <a:cs typeface="Times New Roman" pitchFamily="18" charset="0"/>
              </a:rPr>
              <a:t>"piyoda chavandozlar»</a:t>
            </a:r>
            <a:r>
              <a:rPr lang="en-US" altLang="ru-RU" sz="2200">
                <a:latin typeface="Times New Roman" pitchFamily="18" charset="0"/>
                <a:cs typeface="Times New Roman" pitchFamily="18" charset="0"/>
              </a:rPr>
              <a:t>ni mo‘g‘ullarning otliq askarlariga qarshi qo‘yadi. Inglizlar keyinchalik bu harbiy usulga yuqori baho berib, o‘zlarining </a:t>
            </a:r>
            <a:r>
              <a:rPr lang="en-US" altLang="ru-RU" sz="2200" b="1">
                <a:latin typeface="Times New Roman" pitchFamily="18" charset="0"/>
                <a:cs typeface="Times New Roman" pitchFamily="18" charset="0"/>
              </a:rPr>
              <a:t>Kress yonidagi mashhur </a:t>
            </a:r>
            <a:r>
              <a:rPr lang="en-US" altLang="ru-RU" sz="2200">
                <a:latin typeface="Times New Roman" pitchFamily="18" charset="0"/>
                <a:cs typeface="Times New Roman" pitchFamily="18" charset="0"/>
              </a:rPr>
              <a:t>janglarda undan foydalanishadi. Uch kunlik jangdan  so‘ng mo‘g‘ullar mag‘lub etilib Jaloliddin g‘olib bo‘ladi va u </a:t>
            </a:r>
            <a:r>
              <a:rPr lang="en-US" altLang="ru-RU" sz="2200" b="1">
                <a:latin typeface="Times New Roman" pitchFamily="18" charset="0"/>
                <a:cs typeface="Times New Roman" pitchFamily="18" charset="0"/>
              </a:rPr>
              <a:t>G‘azna t</a:t>
            </a:r>
            <a:r>
              <a:rPr lang="en-US" altLang="ru-RU" sz="2200">
                <a:latin typeface="Times New Roman" pitchFamily="18" charset="0"/>
                <a:cs typeface="Times New Roman" pitchFamily="18" charset="0"/>
              </a:rPr>
              <a:t>omon yo‘l oladi.</a:t>
            </a:r>
            <a:endParaRPr lang="ru-RU" altLang="ru-RU" sz="2200">
              <a:latin typeface="Times New Roman" pitchFamily="18" charset="0"/>
              <a:cs typeface="Times New Roman" pitchFamily="18" charset="0"/>
            </a:endParaRPr>
          </a:p>
        </p:txBody>
      </p:sp>
      <p:pic>
        <p:nvPicPr>
          <p:cNvPr id="1229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140075"/>
            <a:ext cx="4978400"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3315" name="Прямоугольник 3"/>
          <p:cNvSpPr>
            <a:spLocks noChangeArrowheads="1"/>
          </p:cNvSpPr>
          <p:nvPr/>
        </p:nvSpPr>
        <p:spPr bwMode="auto">
          <a:xfrm>
            <a:off x="142875" y="474663"/>
            <a:ext cx="8786813"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latin typeface="Times New Roman" pitchFamily="18" charset="0"/>
                <a:cs typeface="Times New Roman" pitchFamily="18" charset="0"/>
              </a:rPr>
              <a:t>	U </a:t>
            </a:r>
            <a:r>
              <a:rPr lang="en-US" altLang="ru-RU" sz="2500" b="1">
                <a:latin typeface="Times New Roman" pitchFamily="18" charset="0"/>
                <a:cs typeface="Times New Roman" pitchFamily="18" charset="0"/>
              </a:rPr>
              <a:t>1221-yilning fevralida </a:t>
            </a:r>
            <a:r>
              <a:rPr lang="en-US" altLang="ru-RU" sz="2500" b="1">
                <a:solidFill>
                  <a:srgbClr val="0000FF"/>
                </a:solidFill>
                <a:latin typeface="Times New Roman" pitchFamily="18" charset="0"/>
                <a:cs typeface="Times New Roman" pitchFamily="18" charset="0"/>
              </a:rPr>
              <a:t>G‘aznaga</a:t>
            </a:r>
            <a:r>
              <a:rPr lang="en-US" altLang="ru-RU" sz="2500">
                <a:latin typeface="Times New Roman" pitchFamily="18" charset="0"/>
                <a:cs typeface="Times New Roman" pitchFamily="18" charset="0"/>
              </a:rPr>
              <a:t> kirib keladi. Manbalarda qayd etilishicha, xalq Jaloliddinni juda katta tantana bilan kutib oladi. Shahar xuddi xayit bayramidek shod-xurramlikka to‘ladi. G‘aznada Jaloliddin xizmatiga </a:t>
            </a:r>
            <a:r>
              <a:rPr lang="en-US" altLang="ru-RU" sz="2500" b="1">
                <a:solidFill>
                  <a:srgbClr val="0000FF"/>
                </a:solidFill>
                <a:latin typeface="Times New Roman" pitchFamily="18" charset="0"/>
                <a:cs typeface="Times New Roman" pitchFamily="18" charset="0"/>
              </a:rPr>
              <a:t>Sayfiddin O‘g‘roq al-Xalajiy, Balx hokimi A’zam Malik</a:t>
            </a:r>
            <a:r>
              <a:rPr lang="en-US" altLang="ru-RU" sz="2500">
                <a:solidFill>
                  <a:srgbClr val="0000FF"/>
                </a:solidFill>
                <a:latin typeface="Times New Roman" pitchFamily="18" charset="0"/>
                <a:cs typeface="Times New Roman" pitchFamily="18" charset="0"/>
              </a:rPr>
              <a:t>, </a:t>
            </a:r>
            <a:r>
              <a:rPr lang="en-US" altLang="ru-RU" sz="2500" b="1">
                <a:solidFill>
                  <a:srgbClr val="0000FF"/>
                </a:solidFill>
                <a:latin typeface="Times New Roman" pitchFamily="18" charset="0"/>
                <a:cs typeface="Times New Roman" pitchFamily="18" charset="0"/>
              </a:rPr>
              <a:t>afg‘on qabilalari sardori Muzaffar Malik</a:t>
            </a:r>
            <a:r>
              <a:rPr lang="en-US" altLang="ru-RU" sz="2500">
                <a:latin typeface="Times New Roman" pitchFamily="18" charset="0"/>
                <a:cs typeface="Times New Roman" pitchFamily="18" charset="0"/>
              </a:rPr>
              <a:t> va qarluqlar rahbari </a:t>
            </a:r>
            <a:r>
              <a:rPr lang="en-US" altLang="ru-RU" sz="2500" b="1">
                <a:latin typeface="Times New Roman" pitchFamily="18" charset="0"/>
                <a:cs typeface="Times New Roman" pitchFamily="18" charset="0"/>
              </a:rPr>
              <a:t>al-Hasan </a:t>
            </a:r>
            <a:r>
              <a:rPr lang="en-US" altLang="ru-RU" sz="2500">
                <a:latin typeface="Times New Roman" pitchFamily="18" charset="0"/>
                <a:cs typeface="Times New Roman" pitchFamily="18" charset="0"/>
              </a:rPr>
              <a:t>qarluq o‘z qo‘shinlari bilan qo‘shiladilar. Jami qo‘shinning soni tarixchilarning xabariga ko‘ra </a:t>
            </a:r>
            <a:r>
              <a:rPr lang="en-US" altLang="ru-RU" sz="2500" b="1">
                <a:latin typeface="Times New Roman" pitchFamily="18" charset="0"/>
                <a:cs typeface="Times New Roman" pitchFamily="18" charset="0"/>
              </a:rPr>
              <a:t>90-130 ming </a:t>
            </a:r>
            <a:r>
              <a:rPr lang="en-US" altLang="ru-RU" sz="2500">
                <a:latin typeface="Times New Roman" pitchFamily="18" charset="0"/>
                <a:cs typeface="Times New Roman" pitchFamily="18" charset="0"/>
              </a:rPr>
              <a:t>kishi atrofida bo‘lgan. Chingizxon  Jaloliddinning kuch-qudratini oshib borayotgani va mo‘g‘ullar undan Qandahorda zarbaga uchraganligidan g‘azablanib, no‘yon </a:t>
            </a:r>
            <a:r>
              <a:rPr lang="en-US" altLang="ru-RU" sz="2500" b="1">
                <a:latin typeface="Times New Roman" pitchFamily="18" charset="0"/>
                <a:cs typeface="Times New Roman" pitchFamily="18" charset="0"/>
              </a:rPr>
              <a:t>Shiki Xutuxu </a:t>
            </a:r>
            <a:r>
              <a:rPr lang="en-US" altLang="ru-RU" sz="2500">
                <a:latin typeface="Times New Roman" pitchFamily="18" charset="0"/>
                <a:cs typeface="Times New Roman" pitchFamily="18" charset="0"/>
              </a:rPr>
              <a:t>boshchiligidagi qo‘shinni uning ustiga yuboradi. U 1221-yilning kuzida </a:t>
            </a:r>
            <a:r>
              <a:rPr lang="en-US" altLang="ru-RU" sz="2500" b="1">
                <a:solidFill>
                  <a:srgbClr val="0000FF"/>
                </a:solidFill>
                <a:latin typeface="Times New Roman" pitchFamily="18" charset="0"/>
                <a:cs typeface="Times New Roman" pitchFamily="18" charset="0"/>
              </a:rPr>
              <a:t>Jaloliddin</a:t>
            </a:r>
            <a:r>
              <a:rPr lang="en-US" altLang="ru-RU" sz="2500">
                <a:solidFill>
                  <a:srgbClr val="0000FF"/>
                </a:solidFill>
                <a:latin typeface="Times New Roman" pitchFamily="18" charset="0"/>
                <a:cs typeface="Times New Roman" pitchFamily="18" charset="0"/>
              </a:rPr>
              <a:t> </a:t>
            </a:r>
            <a:r>
              <a:rPr lang="en-US" altLang="ru-RU" sz="2500">
                <a:latin typeface="Times New Roman" pitchFamily="18" charset="0"/>
                <a:cs typeface="Times New Roman" pitchFamily="18" charset="0"/>
              </a:rPr>
              <a:t>erlariga yaqinlashib keladi. Bu vaqtda mo‘g‘ullarning </a:t>
            </a:r>
            <a:r>
              <a:rPr lang="en-US" altLang="ru-RU" sz="2500" b="1">
                <a:solidFill>
                  <a:srgbClr val="0000FF"/>
                </a:solidFill>
                <a:latin typeface="Times New Roman" pitchFamily="18" charset="0"/>
                <a:cs typeface="Times New Roman" pitchFamily="18" charset="0"/>
              </a:rPr>
              <a:t>Tekechuk va Molgor </a:t>
            </a:r>
            <a:r>
              <a:rPr lang="en-US" altLang="ru-RU" sz="2500">
                <a:latin typeface="Times New Roman" pitchFamily="18" charset="0"/>
                <a:cs typeface="Times New Roman" pitchFamily="18" charset="0"/>
              </a:rPr>
              <a:t>boshchiligidagi ilg‘or guruhi Chorikordan shimolroqdagi </a:t>
            </a:r>
            <a:r>
              <a:rPr lang="en-US" altLang="ru-RU" sz="2500" b="1">
                <a:solidFill>
                  <a:srgbClr val="0000FF"/>
                </a:solidFill>
                <a:latin typeface="Times New Roman" pitchFamily="18" charset="0"/>
                <a:cs typeface="Times New Roman" pitchFamily="18" charset="0"/>
              </a:rPr>
              <a:t>Valiyon qo‘rg‘onini </a:t>
            </a:r>
            <a:r>
              <a:rPr lang="en-US" altLang="ru-RU" sz="2500">
                <a:latin typeface="Times New Roman" pitchFamily="18" charset="0"/>
                <a:cs typeface="Times New Roman" pitchFamily="18" charset="0"/>
              </a:rPr>
              <a:t>qamal qilishni boshlagan edi.</a:t>
            </a:r>
            <a:endParaRPr lang="ru-RU" altLang="ru-RU" sz="25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4339" name="Прямоугольник 3"/>
          <p:cNvSpPr>
            <a:spLocks noChangeArrowheads="1"/>
          </p:cNvSpPr>
          <p:nvPr/>
        </p:nvSpPr>
        <p:spPr bwMode="auto">
          <a:xfrm>
            <a:off x="142875" y="474663"/>
            <a:ext cx="8786813"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latin typeface="Times New Roman" pitchFamily="18" charset="0"/>
                <a:cs typeface="Times New Roman" pitchFamily="18" charset="0"/>
              </a:rPr>
              <a:t>	Jaloliddin bir hamladayoq mo‘g‘ullarni zarbaga uchratishga muvaffaq bo‘ladi. Bu jangda mo‘g‘ullarning </a:t>
            </a:r>
            <a:r>
              <a:rPr lang="en-US" altLang="ru-RU" sz="2500" b="1">
                <a:latin typeface="Times New Roman" pitchFamily="18" charset="0"/>
                <a:cs typeface="Times New Roman" pitchFamily="18" charset="0"/>
              </a:rPr>
              <a:t>1000 dan </a:t>
            </a:r>
            <a:r>
              <a:rPr lang="en-US" altLang="ru-RU" sz="2500">
                <a:latin typeface="Times New Roman" pitchFamily="18" charset="0"/>
                <a:cs typeface="Times New Roman" pitchFamily="18" charset="0"/>
              </a:rPr>
              <a:t>oshiq kishisi halok bo‘ladi. Ko‘plab tarixchilar jumladan, </a:t>
            </a:r>
            <a:r>
              <a:rPr lang="en-US" altLang="ru-RU" sz="2500" b="1">
                <a:solidFill>
                  <a:srgbClr val="0000FF"/>
                </a:solidFill>
                <a:latin typeface="Times New Roman" pitchFamily="18" charset="0"/>
                <a:cs typeface="Times New Roman" pitchFamily="18" charset="0"/>
              </a:rPr>
              <a:t>ibn al-Asir, Juvayniy, Rashididdin </a:t>
            </a:r>
            <a:r>
              <a:rPr lang="en-US" altLang="ru-RU" sz="2500">
                <a:latin typeface="Times New Roman" pitchFamily="18" charset="0"/>
                <a:cs typeface="Times New Roman" pitchFamily="18" charset="0"/>
              </a:rPr>
              <a:t>bu jangga yuqori baho bergan edilar. Jaloliddinning mo‘g‘ullarga qarshi muhim janglaridan biri </a:t>
            </a:r>
            <a:r>
              <a:rPr lang="en-US" altLang="ru-RU" sz="2500" b="1">
                <a:solidFill>
                  <a:srgbClr val="0000FF"/>
                </a:solidFill>
                <a:latin typeface="Times New Roman" pitchFamily="18" charset="0"/>
                <a:cs typeface="Times New Roman" pitchFamily="18" charset="0"/>
              </a:rPr>
              <a:t>1221 yilning kuzida </a:t>
            </a:r>
            <a:r>
              <a:rPr lang="en-US" altLang="ru-RU" sz="2500">
                <a:latin typeface="Times New Roman" pitchFamily="18" charset="0"/>
                <a:cs typeface="Times New Roman" pitchFamily="18" charset="0"/>
              </a:rPr>
              <a:t>Shimoliy  Afg‘onistonning </a:t>
            </a:r>
            <a:r>
              <a:rPr lang="en-US" altLang="ru-RU" sz="2500" b="1">
                <a:latin typeface="Times New Roman" pitchFamily="18" charset="0"/>
                <a:cs typeface="Times New Roman" pitchFamily="18" charset="0"/>
              </a:rPr>
              <a:t>Lagar daryosi </a:t>
            </a:r>
            <a:r>
              <a:rPr lang="en-US" altLang="ru-RU" sz="2500">
                <a:latin typeface="Times New Roman" pitchFamily="18" charset="0"/>
                <a:cs typeface="Times New Roman" pitchFamily="18" charset="0"/>
              </a:rPr>
              <a:t>bo‘yidagi </a:t>
            </a:r>
            <a:r>
              <a:rPr lang="en-US" altLang="ru-RU" sz="2500" b="1" i="1">
                <a:latin typeface="Times New Roman" pitchFamily="18" charset="0"/>
                <a:cs typeface="Times New Roman" pitchFamily="18" charset="0"/>
              </a:rPr>
              <a:t>Parvona dashti </a:t>
            </a:r>
            <a:r>
              <a:rPr lang="en-US" altLang="ru-RU" sz="2500">
                <a:latin typeface="Times New Roman" pitchFamily="18" charset="0"/>
                <a:cs typeface="Times New Roman" pitchFamily="18" charset="0"/>
              </a:rPr>
              <a:t>yaqinida bo‘lib o‘tadi. Birlashgan qo‘shinga shaxsan Jaloliddinning o‘zi lashkarboshilik qilib, o‘ng qanotga Amin Malik, chap qanotga Sayfiddin O‘g‘roq boshchilik qilishadi. Mo‘g‘ullar jon-jahdlari bilan kurashga kiradilar. Hatto </a:t>
            </a:r>
            <a:r>
              <a:rPr lang="en-US" altLang="ru-RU" sz="2500" b="1">
                <a:solidFill>
                  <a:srgbClr val="0000FF"/>
                </a:solidFill>
                <a:latin typeface="Times New Roman" pitchFamily="18" charset="0"/>
                <a:cs typeface="Times New Roman" pitchFamily="18" charset="0"/>
              </a:rPr>
              <a:t>Shiki Xutuxuning </a:t>
            </a:r>
            <a:r>
              <a:rPr lang="en-US" altLang="ru-RU" sz="2500">
                <a:latin typeface="Times New Roman" pitchFamily="18" charset="0"/>
                <a:cs typeface="Times New Roman" pitchFamily="18" charset="0"/>
              </a:rPr>
              <a:t>buyrug‘i bilan </a:t>
            </a:r>
            <a:r>
              <a:rPr lang="en-US" altLang="ru-RU" sz="2500" b="1">
                <a:latin typeface="Times New Roman" pitchFamily="18" charset="0"/>
                <a:cs typeface="Times New Roman" pitchFamily="18" charset="0"/>
              </a:rPr>
              <a:t>Jaloliddin</a:t>
            </a:r>
            <a:r>
              <a:rPr lang="en-US" altLang="ru-RU" sz="2500">
                <a:latin typeface="Times New Roman" pitchFamily="18" charset="0"/>
                <a:cs typeface="Times New Roman" pitchFamily="18" charset="0"/>
              </a:rPr>
              <a:t> qo‘shiniga xavf tug‘dirish maqsadida har bir mo‘g‘ul askari orqasiga tulup o‘tkazib ham qo‘yishadi. Parvona jangi mo‘g‘ullarning mutlaq mag‘lubiyati bilan tugab, </a:t>
            </a:r>
            <a:r>
              <a:rPr lang="en-US" altLang="ru-RU" sz="2500" b="1">
                <a:solidFill>
                  <a:srgbClr val="0000FF"/>
                </a:solidFill>
                <a:latin typeface="Times New Roman" pitchFamily="18" charset="0"/>
                <a:cs typeface="Times New Roman" pitchFamily="18" charset="0"/>
              </a:rPr>
              <a:t>Shiki Xutuxu </a:t>
            </a:r>
            <a:r>
              <a:rPr lang="en-US" altLang="ru-RU" sz="2500">
                <a:latin typeface="Times New Roman" pitchFamily="18" charset="0"/>
                <a:cs typeface="Times New Roman" pitchFamily="18" charset="0"/>
              </a:rPr>
              <a:t>qolgan qutgan qo‘shini bilan Chingizxon  huzuriga bazo‘r qochishga ulguradi.</a:t>
            </a:r>
            <a:endParaRPr lang="ru-RU" altLang="ru-RU" sz="25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5363" name="Прямоугольник 3"/>
          <p:cNvSpPr>
            <a:spLocks noChangeArrowheads="1"/>
          </p:cNvSpPr>
          <p:nvPr/>
        </p:nvSpPr>
        <p:spPr bwMode="auto">
          <a:xfrm>
            <a:off x="142875" y="474663"/>
            <a:ext cx="8786813"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latin typeface="Times New Roman" pitchFamily="18" charset="0"/>
                <a:cs typeface="Times New Roman" pitchFamily="18" charset="0"/>
              </a:rPr>
              <a:t>	Parvona yaqinidagi jang </a:t>
            </a:r>
            <a:r>
              <a:rPr lang="en-US" altLang="ru-RU" sz="2500" b="1">
                <a:solidFill>
                  <a:srgbClr val="0000FF"/>
                </a:solidFill>
                <a:latin typeface="Times New Roman" pitchFamily="18" charset="0"/>
                <a:cs typeface="Times New Roman" pitchFamily="18" charset="0"/>
              </a:rPr>
              <a:t>Movarounnahr va Xuroson </a:t>
            </a:r>
            <a:r>
              <a:rPr lang="en-US" altLang="ru-RU" sz="2500">
                <a:latin typeface="Times New Roman" pitchFamily="18" charset="0"/>
                <a:cs typeface="Times New Roman" pitchFamily="18" charset="0"/>
              </a:rPr>
              <a:t>ahli uchun nihoyatda katta ahamiyatga ega bo‘ldi. Shu paytgacha mo‘g‘ullarning ilohiy, engilmas kuch-qudratga egaliklari xususidagi gap so‘zlarga, afsonalarga chek qo‘yildi. Jaloliddinning g‘alabasidan Movaraunnahr va Xuroson xalqlarining ruhi ko‘tarildi, g‘alaba ta’sirida </a:t>
            </a:r>
            <a:r>
              <a:rPr lang="en-US" altLang="ru-RU" sz="2500" b="1">
                <a:solidFill>
                  <a:srgbClr val="0000FF"/>
                </a:solidFill>
                <a:latin typeface="Times New Roman" pitchFamily="18" charset="0"/>
                <a:cs typeface="Times New Roman" pitchFamily="18" charset="0"/>
              </a:rPr>
              <a:t>Saraxs, Marv, Hirot va boshqa Xuroson shaharlarida</a:t>
            </a:r>
            <a:r>
              <a:rPr lang="en-US" altLang="ru-RU" sz="2500">
                <a:latin typeface="Times New Roman" pitchFamily="18" charset="0"/>
                <a:cs typeface="Times New Roman" pitchFamily="18" charset="0"/>
              </a:rPr>
              <a:t> mo‘g‘ullarga qarshi xalq isyonlari boshlanib ketdi. Buxoroda bosh ko‘targan aholi esa mo‘g‘ullarni shahardan siqib chiqarishga muvaffaq bo‘ldi. Chingizxon  </a:t>
            </a:r>
            <a:r>
              <a:rPr lang="en-US" altLang="ru-RU" sz="2500" b="1">
                <a:latin typeface="Times New Roman" pitchFamily="18" charset="0"/>
                <a:cs typeface="Times New Roman" pitchFamily="18" charset="0"/>
              </a:rPr>
              <a:t>Jaloliddinning</a:t>
            </a:r>
            <a:r>
              <a:rPr lang="en-US" altLang="ru-RU" sz="2500">
                <a:latin typeface="Times New Roman" pitchFamily="18" charset="0"/>
                <a:cs typeface="Times New Roman" pitchFamily="18" charset="0"/>
              </a:rPr>
              <a:t> kuchayib borishi, uning xalq ommasi tomonidan qo‘llab-quvvatlanilishi mo‘g‘ullar bosib olgan erlar uchun qanchalik xavf tug‘dirishini yaxshi anglab etgan edi. Shu sababdan ham shaxsan o‘zi </a:t>
            </a:r>
            <a:r>
              <a:rPr lang="en-US" altLang="ru-RU" sz="2500" b="1">
                <a:latin typeface="Times New Roman" pitchFamily="18" charset="0"/>
                <a:cs typeface="Times New Roman" pitchFamily="18" charset="0"/>
              </a:rPr>
              <a:t>Jaloliddinni</a:t>
            </a:r>
            <a:r>
              <a:rPr lang="en-US" altLang="ru-RU" sz="2500">
                <a:latin typeface="Times New Roman" pitchFamily="18" charset="0"/>
                <a:cs typeface="Times New Roman" pitchFamily="18" charset="0"/>
              </a:rPr>
              <a:t> qanday qilib bo‘lmasin mag‘lub etish maqsadida shitob bilan katta qo‘shinga bosh bo‘lib, janub tomon yo‘l oldi.</a:t>
            </a:r>
            <a:endParaRPr lang="ru-RU" altLang="ru-RU" sz="25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6387" name="Прямоугольник 3"/>
          <p:cNvSpPr>
            <a:spLocks noChangeArrowheads="1"/>
          </p:cNvSpPr>
          <p:nvPr/>
        </p:nvSpPr>
        <p:spPr bwMode="auto">
          <a:xfrm>
            <a:off x="142875" y="474663"/>
            <a:ext cx="87868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400">
                <a:latin typeface="Times New Roman" pitchFamily="18" charset="0"/>
                <a:cs typeface="Times New Roman" pitchFamily="18" charset="0"/>
              </a:rPr>
              <a:t>	Jaloliddin qo‘shini </a:t>
            </a:r>
            <a:r>
              <a:rPr lang="en-US" altLang="ru-RU" sz="2400" b="1">
                <a:latin typeface="Times New Roman" pitchFamily="18" charset="0"/>
                <a:cs typeface="Times New Roman" pitchFamily="18" charset="0"/>
              </a:rPr>
              <a:t>Parvona jangidan </a:t>
            </a:r>
            <a:r>
              <a:rPr lang="en-US" altLang="ru-RU" sz="2400">
                <a:latin typeface="Times New Roman" pitchFamily="18" charset="0"/>
                <a:cs typeface="Times New Roman" pitchFamily="18" charset="0"/>
              </a:rPr>
              <a:t>so‘ng katta o‘ljani kiritgan edi. Ushbu o‘ljaning taqsimlanishi vaqtida Jaloliddinning ikki sarkardasi </a:t>
            </a:r>
            <a:r>
              <a:rPr lang="en-US" altLang="ru-RU" sz="2400" b="1">
                <a:solidFill>
                  <a:srgbClr val="0000FF"/>
                </a:solidFill>
                <a:latin typeface="Times New Roman" pitchFamily="18" charset="0"/>
                <a:cs typeface="Times New Roman" pitchFamily="18" charset="0"/>
              </a:rPr>
              <a:t>Amin Malik va Sayfiddin O‘g‘roq </a:t>
            </a:r>
            <a:r>
              <a:rPr lang="en-US" altLang="ru-RU" sz="2400">
                <a:latin typeface="Times New Roman" pitchFamily="18" charset="0"/>
                <a:cs typeface="Times New Roman" pitchFamily="18" charset="0"/>
              </a:rPr>
              <a:t>o‘rtasida ihtilof chiqadi. Ihtilof natijasida Sayfiddin O‘g‘roq va undan keyin boshqalar ham qo‘shindan ajrab chiqib ketadilar. Jaloliddinning qo‘shini kamayib, u nihoyatda og‘ir bir ahvolda qoladi. Jaloliddinning uni tark etgan sarkardalarga qayta ittifoq tuzish, dushmanga qarshi birgalikda kurash olib borish to‘g‘risidagi murojaati zoe ketdi. Jaloliddin ichak og‘rig‘i kasaliga duchor bolib turgan paytida mo‘g‘ullarning ilg‘or guruhi </a:t>
            </a:r>
            <a:r>
              <a:rPr lang="en-US" altLang="ru-RU" sz="2400" b="1">
                <a:latin typeface="Times New Roman" pitchFamily="18" charset="0"/>
                <a:cs typeface="Times New Roman" pitchFamily="18" charset="0"/>
              </a:rPr>
              <a:t>Gardezga</a:t>
            </a:r>
            <a:r>
              <a:rPr lang="en-US" altLang="ru-RU" sz="2400">
                <a:latin typeface="Times New Roman" pitchFamily="18" charset="0"/>
                <a:cs typeface="Times New Roman" pitchFamily="18" charset="0"/>
              </a:rPr>
              <a:t> (</a:t>
            </a:r>
            <a:r>
              <a:rPr lang="en-US" altLang="ru-RU" sz="2400" b="1">
                <a:latin typeface="Times New Roman" pitchFamily="18" charset="0"/>
                <a:cs typeface="Times New Roman" pitchFamily="18" charset="0"/>
              </a:rPr>
              <a:t>G‘aznadan 50 km. Sharq da joylashgan shahar</a:t>
            </a:r>
            <a:r>
              <a:rPr lang="en-US" altLang="ru-RU" sz="2400">
                <a:latin typeface="Times New Roman" pitchFamily="18" charset="0"/>
                <a:cs typeface="Times New Roman" pitchFamily="18" charset="0"/>
              </a:rPr>
              <a:t>) o‘rnashganligidan xabardor bo‘ladi. Jaloliddin xastaligiga qaramasdan </a:t>
            </a:r>
            <a:r>
              <a:rPr lang="en-US" altLang="ru-RU" sz="2400" b="1">
                <a:latin typeface="Times New Roman" pitchFamily="18" charset="0"/>
                <a:cs typeface="Times New Roman" pitchFamily="18" charset="0"/>
              </a:rPr>
              <a:t>Gardezdagi </a:t>
            </a:r>
            <a:r>
              <a:rPr lang="en-US" altLang="ru-RU" sz="2400">
                <a:latin typeface="Times New Roman" pitchFamily="18" charset="0"/>
                <a:cs typeface="Times New Roman" pitchFamily="18" charset="0"/>
              </a:rPr>
              <a:t>mo‘g‘ul askarlariga to‘satdan zarba berib, ularni mag‘lubiyatga uchratadi. U Chingizxon ga qarshi ozchilik qo‘shin bilan kurasha olmasligini anglab, </a:t>
            </a:r>
            <a:r>
              <a:rPr lang="en-US" altLang="ru-RU" sz="2400" b="1">
                <a:latin typeface="Times New Roman" pitchFamily="18" charset="0"/>
                <a:cs typeface="Times New Roman" pitchFamily="18" charset="0"/>
              </a:rPr>
              <a:t>Sind (Hind) daryosi </a:t>
            </a:r>
            <a:r>
              <a:rPr lang="en-US" altLang="ru-RU" sz="2400">
                <a:latin typeface="Times New Roman" pitchFamily="18" charset="0"/>
                <a:cs typeface="Times New Roman" pitchFamily="18" charset="0"/>
              </a:rPr>
              <a:t>bo‘yiga chekinishga qaror qiladi.</a:t>
            </a:r>
            <a:endParaRPr lang="ru-RU" altLang="ru-RU" sz="24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7411" name="Прямоугольник 3"/>
          <p:cNvSpPr>
            <a:spLocks noChangeArrowheads="1"/>
          </p:cNvSpPr>
          <p:nvPr/>
        </p:nvSpPr>
        <p:spPr bwMode="auto">
          <a:xfrm>
            <a:off x="142875" y="474663"/>
            <a:ext cx="8786813"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400"/>
              <a:t>	Jaloliddin qo‘shini </a:t>
            </a:r>
            <a:r>
              <a:rPr lang="en-US" altLang="ru-RU" sz="2400" b="1"/>
              <a:t>Parvona jangidan </a:t>
            </a:r>
            <a:r>
              <a:rPr lang="en-US" altLang="ru-RU" sz="2400"/>
              <a:t>so‘ng katta o‘ljani kiritgan edi. Ushbu o‘ljaning taqsimlanishi vaqtida Jaloliddinning ikki sarkardasi </a:t>
            </a:r>
            <a:r>
              <a:rPr lang="en-US" altLang="ru-RU" sz="2400" b="1">
                <a:solidFill>
                  <a:srgbClr val="0000FF"/>
                </a:solidFill>
              </a:rPr>
              <a:t>Amin Malik va Sayfiddin O‘g‘roq </a:t>
            </a:r>
            <a:r>
              <a:rPr lang="en-US" altLang="ru-RU" sz="2400"/>
              <a:t>o‘rtasida ihtilof chiqadi. Ihtilof natijasida Sayfiddin O‘g‘roq va undan keyin boshqalar ham qo‘shindan ajrab chiqib ketadilar. Jaloliddinning qo‘shini kamayib, u nihoyatda og‘ir bir ahvolda qoladi. Jaloliddinning uni tark etgan sarkardalarga qayta ittifoq tuzish, dushmanga qarshi birgalikda kurash olib borish to‘g‘risidagi murojaati zoe ketdi. Jaloliddin ichak og‘rig‘i kasaliga duchor bolib turgan paytida mo‘g‘ullarning ilg‘or guruhi </a:t>
            </a:r>
            <a:r>
              <a:rPr lang="en-US" altLang="ru-RU" sz="2400" b="1"/>
              <a:t>Gardezga</a:t>
            </a:r>
            <a:r>
              <a:rPr lang="en-US" altLang="ru-RU" sz="2400"/>
              <a:t> (</a:t>
            </a:r>
            <a:r>
              <a:rPr lang="en-US" altLang="ru-RU" sz="2400" b="1"/>
              <a:t>G‘aznadan 50 km. Sharq da joylashgan shahar</a:t>
            </a:r>
            <a:r>
              <a:rPr lang="en-US" altLang="ru-RU" sz="2400"/>
              <a:t>) o‘rnashganligidan xabardor bo‘ladi. Jaloliddin xastaligiga qaramasdan </a:t>
            </a:r>
            <a:r>
              <a:rPr lang="en-US" altLang="ru-RU" sz="2400" b="1"/>
              <a:t>Gardezdagi </a:t>
            </a:r>
            <a:r>
              <a:rPr lang="en-US" altLang="ru-RU" sz="2400"/>
              <a:t>mo‘g‘ul askarlariga to‘satdan zarba berib, ularni mag‘lubiyatga uchratadi. U Chingizxon ga qarshi ozchilik qo‘shin bilan kurasha olmasligini anglab, </a:t>
            </a:r>
            <a:r>
              <a:rPr lang="en-US" altLang="ru-RU" sz="2400" b="1"/>
              <a:t>Sind (Hind) daryosi </a:t>
            </a:r>
            <a:r>
              <a:rPr lang="en-US" altLang="ru-RU" sz="2400"/>
              <a:t>bo‘yiga chekinishga qaror qiladi.</a:t>
            </a:r>
            <a:endParaRPr lang="ru-RU" altLang="ru-RU"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8435" name="Прямоугольник 3"/>
          <p:cNvSpPr>
            <a:spLocks noChangeArrowheads="1"/>
          </p:cNvSpPr>
          <p:nvPr/>
        </p:nvSpPr>
        <p:spPr bwMode="auto">
          <a:xfrm>
            <a:off x="142875" y="474663"/>
            <a:ext cx="87868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3000">
                <a:latin typeface="Times New Roman" pitchFamily="18" charset="0"/>
                <a:cs typeface="Times New Roman" pitchFamily="18" charset="0"/>
              </a:rPr>
              <a:t>	Jaloliddinni qanday qilib bo‘lmasin mag‘lub etish va uni qo‘lga tushirish ilinjida bo‘lgan Chingizxon  uni izma-iz ta’qib etib keladi. Jaloliddinni ta’qib etib kelayotgan mo‘g‘ullarga ayniqsa Bamiyon qal’asi qattiq qarshilik ko‘rsatdi. Bamiyon qamali vaqtida Chig‘atoyning o‘g‘li, Chingizxon ning suyukli nabirasi </a:t>
            </a:r>
            <a:r>
              <a:rPr lang="en-US" altLang="ru-RU" sz="3000" b="1">
                <a:solidFill>
                  <a:srgbClr val="0000FF"/>
                </a:solidFill>
                <a:latin typeface="Times New Roman" pitchFamily="18" charset="0"/>
                <a:cs typeface="Times New Roman" pitchFamily="18" charset="0"/>
              </a:rPr>
              <a:t>Mutulk</a:t>
            </a:r>
            <a:r>
              <a:rPr lang="en-US" altLang="ru-RU" sz="3000">
                <a:solidFill>
                  <a:srgbClr val="0000FF"/>
                </a:solidFill>
                <a:latin typeface="Times New Roman" pitchFamily="18" charset="0"/>
                <a:cs typeface="Times New Roman" pitchFamily="18" charset="0"/>
              </a:rPr>
              <a:t> </a:t>
            </a:r>
            <a:r>
              <a:rPr lang="en-US" altLang="ru-RU" sz="3000">
                <a:latin typeface="Times New Roman" pitchFamily="18" charset="0"/>
                <a:cs typeface="Times New Roman" pitchFamily="18" charset="0"/>
              </a:rPr>
              <a:t>halok bo‘ladi. Bundan darg‘azab bo‘lgan Chingizxon  qal’adan bironta o‘lja, bironta odamni asirlikka olmay barcha qal’a ahlini qirib tashlashni buyuradi. Yer bilan yakson qilingan sobiq Bamiyon qal’asi keyinchalik mo‘g‘ullar tomonidan </a:t>
            </a:r>
            <a:r>
              <a:rPr lang="en-US" altLang="ru-RU" sz="3000" b="1">
                <a:solidFill>
                  <a:srgbClr val="0000FF"/>
                </a:solidFill>
                <a:latin typeface="Times New Roman" pitchFamily="18" charset="0"/>
                <a:cs typeface="Times New Roman" pitchFamily="18" charset="0"/>
              </a:rPr>
              <a:t>Mo‘baliq</a:t>
            </a:r>
            <a:r>
              <a:rPr lang="en-US" altLang="ru-RU" sz="3000">
                <a:solidFill>
                  <a:srgbClr val="0000FF"/>
                </a:solidFill>
                <a:latin typeface="Times New Roman" pitchFamily="18" charset="0"/>
                <a:cs typeface="Times New Roman" pitchFamily="18" charset="0"/>
              </a:rPr>
              <a:t> </a:t>
            </a:r>
            <a:r>
              <a:rPr lang="en-US" altLang="ru-RU" sz="3000">
                <a:latin typeface="Times New Roman" pitchFamily="18" charset="0"/>
                <a:cs typeface="Times New Roman" pitchFamily="18" charset="0"/>
              </a:rPr>
              <a:t>(</a:t>
            </a:r>
            <a:r>
              <a:rPr lang="en-US" altLang="ru-RU" sz="3000" b="1" i="1">
                <a:latin typeface="Times New Roman" pitchFamily="18" charset="0"/>
                <a:cs typeface="Times New Roman" pitchFamily="18" charset="0"/>
              </a:rPr>
              <a:t>ya’ni ahmoqona shahar</a:t>
            </a:r>
            <a:r>
              <a:rPr lang="en-US" altLang="ru-RU" sz="3000">
                <a:latin typeface="Times New Roman" pitchFamily="18" charset="0"/>
                <a:cs typeface="Times New Roman" pitchFamily="18" charset="0"/>
              </a:rPr>
              <a:t>) nomini oladi.</a:t>
            </a:r>
            <a:endParaRPr lang="ru-RU" altLang="ru-RU" sz="3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9459" name="Прямоугольник 3"/>
          <p:cNvSpPr>
            <a:spLocks noChangeArrowheads="1"/>
          </p:cNvSpPr>
          <p:nvPr/>
        </p:nvSpPr>
        <p:spPr bwMode="auto">
          <a:xfrm>
            <a:off x="107950" y="260350"/>
            <a:ext cx="8786813"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000"/>
              <a:t>	Nihoyat </a:t>
            </a:r>
            <a:r>
              <a:rPr lang="en-US" altLang="ru-RU" sz="2000" b="1">
                <a:solidFill>
                  <a:srgbClr val="FF0000"/>
                </a:solidFill>
              </a:rPr>
              <a:t>1221-yilning 25-noyabri</a:t>
            </a:r>
            <a:r>
              <a:rPr lang="en-US" altLang="ru-RU" sz="2000"/>
              <a:t>, payshanba kuni (hijriy 618-yil shavval oyining sakkizinchi kuni) Sind daryosi bo‘yida uch kun davom etgan hal qiluvchi jang boshlandi. Bir qator o‘rta asr musulmon tarixchilarining ta’kidlashlaricha, bunday qonli, keskin va dahshatli jang tarixda ro‘y bermagan ekan. Jaloliddin va uning qo‘shini misti ko‘rilmagan darajada jasorat va bahodirlik namunalarini ko‘rsatdilar. Faqat uchinchi kunga kelib, Chingizxon  qo‘shini ustunlikka erisha boshladi. Jaloliddinning taxminan </a:t>
            </a:r>
            <a:r>
              <a:rPr lang="en-US" altLang="ru-RU" sz="2000" b="1">
                <a:solidFill>
                  <a:srgbClr val="0000FF"/>
                </a:solidFill>
              </a:rPr>
              <a:t>7-8 yoshli o‘g‘li</a:t>
            </a:r>
            <a:r>
              <a:rPr lang="en-US" altLang="ru-RU" sz="2000"/>
              <a:t> Chingizxon  qo‘shini qo‘liga tushib qolib o‘ldiriladi. </a:t>
            </a:r>
            <a:endParaRPr lang="ru-RU" altLang="ru-RU" sz="2000"/>
          </a:p>
        </p:txBody>
      </p:sp>
      <p:pic>
        <p:nvPicPr>
          <p:cNvPr id="1946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708275"/>
            <a:ext cx="7129463"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0483" name="Прямоугольник 3"/>
          <p:cNvSpPr>
            <a:spLocks noChangeArrowheads="1"/>
          </p:cNvSpPr>
          <p:nvPr/>
        </p:nvSpPr>
        <p:spPr bwMode="auto">
          <a:xfrm>
            <a:off x="177800" y="44450"/>
            <a:ext cx="8786813"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000"/>
              <a:t>	Jangda mardonavor kurashgan Amin Malik va boshqa ko‘plab sarkarda, navkarlar halok bo‘ldilar. Chingizxon  qanday qilib bo‘lmasin Jaloliddinni tiriklayin qo‘lga olishga buyruq beradi. Jaloliddin esa uni qo‘lga olishga intilayotgan mo‘g‘ul qo‘shini qurshovini shaxsiy bahodirligi bilan yorib chiqib, Sind daryosi bo‘yiga etib kelishga muvaffaq bo‘ladi. Daryo bo‘yida onasi </a:t>
            </a:r>
            <a:r>
              <a:rPr lang="en-US" altLang="ru-RU" sz="2000" b="1">
                <a:solidFill>
                  <a:srgbClr val="0000FF"/>
                </a:solidFill>
              </a:rPr>
              <a:t>Oychecha</a:t>
            </a:r>
            <a:r>
              <a:rPr lang="en-US" altLang="ru-RU" sz="2000"/>
              <a:t>k va haramdagi boshqa ayollar uni kutib turishar edi. Shundoq ham bu jangdan ruhiy va jismonan ezilgan Jaloliddinga ular </a:t>
            </a:r>
            <a:r>
              <a:rPr lang="en-US" altLang="ru-RU" sz="2000" b="1" i="1">
                <a:solidFill>
                  <a:srgbClr val="0000FF"/>
                </a:solidFill>
              </a:rPr>
              <a:t>“bizni o‘ldiring va mash’um asirlikdan qutqaring" </a:t>
            </a:r>
            <a:r>
              <a:rPr lang="en-US" altLang="ru-RU" sz="2000"/>
              <a:t>deya murojaat qilishadi. Jaloliddin barcha haram ayollarini suvga cho‘ktirishga ko‘rsatma berishdan boshqa iloji qolmaydi. O‘zi esa oti bilan suvga sakrab, daryoning narigi beti Hindiston tomonga suzib o‘tadi.</a:t>
            </a:r>
            <a:endParaRPr lang="ru-RU" altLang="ru-RU" sz="2000"/>
          </a:p>
        </p:txBody>
      </p:sp>
      <p:pic>
        <p:nvPicPr>
          <p:cNvPr id="20484"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3141663"/>
            <a:ext cx="4752975" cy="362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Box 6"/>
          <p:cNvSpPr txBox="1">
            <a:spLocks noChangeArrowheads="1"/>
          </p:cNvSpPr>
          <p:nvPr/>
        </p:nvSpPr>
        <p:spPr bwMode="auto">
          <a:xfrm>
            <a:off x="179388" y="981075"/>
            <a:ext cx="8856662" cy="452437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ru-RU" sz="3200" b="1" dirty="0" smtClean="0">
                <a:solidFill>
                  <a:srgbClr val="009900"/>
                </a:solidFill>
                <a:latin typeface="Times New Roman" pitchFamily="18" charset="0"/>
              </a:rPr>
              <a:t>Режа</a:t>
            </a:r>
            <a:r>
              <a:rPr lang="ru-RU" sz="3200" b="1" dirty="0">
                <a:solidFill>
                  <a:srgbClr val="009900"/>
                </a:solidFill>
                <a:latin typeface="Times New Roman" pitchFamily="18" charset="0"/>
              </a:rPr>
              <a:t>:</a:t>
            </a:r>
          </a:p>
          <a:p>
            <a:pPr marL="514350" indent="-514350" eaLnBrk="1" hangingPunct="1">
              <a:buFontTx/>
              <a:buAutoNum type="arabicPeriod"/>
              <a:defRPr/>
            </a:pPr>
            <a:r>
              <a:rPr lang="en-US" sz="3200" b="1" dirty="0" err="1" smtClean="0">
                <a:solidFill>
                  <a:srgbClr val="009900"/>
                </a:solidFill>
                <a:latin typeface="Times New Roman" pitchFamily="18" charset="0"/>
                <a:cs typeface="Times New Roman" pitchFamily="18" charset="0"/>
              </a:rPr>
              <a:t>Jaloliddinning</a:t>
            </a:r>
            <a:r>
              <a:rPr lang="en-US" sz="3200" b="1" dirty="0" smtClean="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Xurosondagi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dastlabki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muvaffaqiyatlari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Parvon</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jangi</a:t>
            </a:r>
            <a:r>
              <a:rPr lang="en-US" sz="3200" b="1" dirty="0">
                <a:solidFill>
                  <a:srgbClr val="009900"/>
                </a:solidFill>
                <a:latin typeface="Times New Roman" pitchFamily="18" charset="0"/>
                <a:cs typeface="Times New Roman" pitchFamily="18" charset="0"/>
              </a:rPr>
              <a:t>.</a:t>
            </a:r>
          </a:p>
          <a:p>
            <a:pPr marL="514350" indent="-514350" eaLnBrk="1" hangingPunct="1">
              <a:buFontTx/>
              <a:buAutoNum type="arabicPeriod"/>
              <a:defRPr/>
            </a:pPr>
            <a:r>
              <a:rPr lang="en-US" sz="3200" b="1" dirty="0" smtClean="0">
                <a:solidFill>
                  <a:srgbClr val="009900"/>
                </a:solidFill>
                <a:latin typeface="Times New Roman" pitchFamily="18" charset="0"/>
                <a:cs typeface="Times New Roman" pitchFamily="18" charset="0"/>
              </a:rPr>
              <a:t>Sind </a:t>
            </a:r>
            <a:r>
              <a:rPr lang="en-US" sz="3200" b="1" dirty="0" err="1">
                <a:solidFill>
                  <a:srgbClr val="009900"/>
                </a:solidFill>
                <a:latin typeface="Times New Roman" pitchFamily="18" charset="0"/>
                <a:cs typeface="Times New Roman" pitchFamily="18" charset="0"/>
              </a:rPr>
              <a:t>jangi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Movarounnahr</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va</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Xurosonning</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mo‘g‘ullar</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tomonidan</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bosib</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olinishi</a:t>
            </a:r>
            <a:r>
              <a:rPr lang="en-US" sz="3200" b="1" dirty="0">
                <a:solidFill>
                  <a:srgbClr val="009900"/>
                </a:solidFill>
                <a:latin typeface="Times New Roman" pitchFamily="18" charset="0"/>
                <a:cs typeface="Times New Roman" pitchFamily="18" charset="0"/>
              </a:rPr>
              <a:t>.  </a:t>
            </a:r>
          </a:p>
          <a:p>
            <a:pPr marL="514350" indent="-514350" eaLnBrk="1" hangingPunct="1">
              <a:buFontTx/>
              <a:buAutoNum type="arabicPeriod"/>
              <a:defRPr/>
            </a:pPr>
            <a:r>
              <a:rPr lang="en-US" sz="3200" b="1" dirty="0" err="1" smtClean="0">
                <a:solidFill>
                  <a:srgbClr val="009900"/>
                </a:solidFill>
                <a:latin typeface="Times New Roman" pitchFamily="18" charset="0"/>
                <a:cs typeface="Times New Roman" pitchFamily="18" charset="0"/>
              </a:rPr>
              <a:t>Xuroson</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Iroq</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Ozarbayjon</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Gruziyadagi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harakatlari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Xorazmshohlar</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davlati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inqirozi</a:t>
            </a:r>
            <a:r>
              <a:rPr lang="en-US" sz="3200" b="1" dirty="0">
                <a:solidFill>
                  <a:srgbClr val="009900"/>
                </a:solidFill>
                <a:latin typeface="Times New Roman" pitchFamily="18" charset="0"/>
                <a:cs typeface="Times New Roman" pitchFamily="18" charset="0"/>
              </a:rPr>
              <a:t>.  </a:t>
            </a:r>
          </a:p>
          <a:p>
            <a:pPr marL="514350" indent="-514350" eaLnBrk="1" hangingPunct="1">
              <a:buFontTx/>
              <a:buAutoNum type="arabicPeriod"/>
              <a:defRPr/>
            </a:pPr>
            <a:r>
              <a:rPr lang="en-US" sz="3200" b="1" dirty="0" err="1" smtClean="0">
                <a:solidFill>
                  <a:srgbClr val="009900"/>
                </a:solidFill>
                <a:latin typeface="Times New Roman" pitchFamily="18" charset="0"/>
                <a:cs typeface="Times New Roman" pitchFamily="18" charset="0"/>
              </a:rPr>
              <a:t>Xorazmshohlar</a:t>
            </a:r>
            <a:r>
              <a:rPr lang="en-US" sz="3200" b="1" dirty="0" smtClean="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davlati</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mag‘lubiyatining</a:t>
            </a:r>
            <a:r>
              <a:rPr lang="en-US" sz="3200" b="1" dirty="0">
                <a:solidFill>
                  <a:srgbClr val="009900"/>
                </a:solidFill>
                <a:latin typeface="Times New Roman" pitchFamily="18" charset="0"/>
                <a:cs typeface="Times New Roman" pitchFamily="18" charset="0"/>
              </a:rPr>
              <a:t> </a:t>
            </a:r>
            <a:r>
              <a:rPr lang="en-US" sz="3200" b="1" dirty="0" err="1">
                <a:solidFill>
                  <a:srgbClr val="009900"/>
                </a:solidFill>
                <a:latin typeface="Times New Roman" pitchFamily="18" charset="0"/>
                <a:cs typeface="Times New Roman" pitchFamily="18" charset="0"/>
              </a:rPr>
              <a:t>sabablari</a:t>
            </a:r>
            <a:r>
              <a:rPr lang="en-US" sz="3200" b="1" dirty="0">
                <a:solidFill>
                  <a:srgbClr val="009900"/>
                </a:solidFill>
                <a:latin typeface="Times New Roman" pitchFamily="18" charset="0"/>
                <a:cs typeface="Times New Roman" pitchFamily="18" charset="0"/>
              </a:rPr>
              <a:t>.</a:t>
            </a:r>
            <a:endParaRPr lang="en-US" sz="3200" b="1" dirty="0" smtClean="0">
              <a:solidFill>
                <a:srgbClr val="009900"/>
              </a:solidFill>
              <a:latin typeface="Times New Roman" pitchFamily="18" charset="0"/>
              <a:cs typeface="Times New Roman" pitchFamily="18" charset="0"/>
            </a:endParaRPr>
          </a:p>
        </p:txBody>
      </p:sp>
      <p:graphicFrame>
        <p:nvGraphicFramePr>
          <p:cNvPr id="3075" name="Object 11"/>
          <p:cNvGraphicFramePr>
            <a:graphicFrameLocks noChangeAspect="1"/>
          </p:cNvGraphicFramePr>
          <p:nvPr/>
        </p:nvGraphicFramePr>
        <p:xfrm>
          <a:off x="8094663" y="44450"/>
          <a:ext cx="941387" cy="803275"/>
        </p:xfrm>
        <a:graphic>
          <a:graphicData uri="http://schemas.openxmlformats.org/presentationml/2006/ole">
            <mc:AlternateContent xmlns:mc="http://schemas.openxmlformats.org/markup-compatibility/2006">
              <mc:Choice xmlns:v="urn:schemas-microsoft-com:vml" Requires="v">
                <p:oleObj spid="_x0000_s3077" name="Точечный рисунок" r:id="rId3" imgW="1809524" imgH="1542857" progId="PBrush">
                  <p:embed/>
                </p:oleObj>
              </mc:Choice>
              <mc:Fallback>
                <p:oleObj name="Точечный рисунок" r:id="rId3" imgW="1809524" imgH="1542857" progId="PBrush">
                  <p:embed/>
                  <p:pic>
                    <p:nvPicPr>
                      <p:cNvPr id="0" name="Object 11"/>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094663" y="44450"/>
                        <a:ext cx="941387"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1507" name="Прямоугольник 3"/>
          <p:cNvSpPr>
            <a:spLocks noChangeArrowheads="1"/>
          </p:cNvSpPr>
          <p:nvPr/>
        </p:nvSpPr>
        <p:spPr bwMode="auto">
          <a:xfrm>
            <a:off x="142875" y="474663"/>
            <a:ext cx="8786813" cy="549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700">
                <a:latin typeface="Times New Roman" pitchFamily="18" charset="0"/>
                <a:cs typeface="Times New Roman" pitchFamily="18" charset="0"/>
              </a:rPr>
              <a:t>	Jaloliddinning har qanday vaziyatda ham o‘zini yo‘qotmasligi, unining jasorati va mardligiga Chingizxon  ham tan beradi. Tarixchilardan </a:t>
            </a:r>
            <a:r>
              <a:rPr lang="en-US" altLang="ru-RU" sz="2700" b="1">
                <a:solidFill>
                  <a:srgbClr val="0000FF"/>
                </a:solidFill>
                <a:latin typeface="Times New Roman" pitchFamily="18" charset="0"/>
                <a:cs typeface="Times New Roman" pitchFamily="18" charset="0"/>
              </a:rPr>
              <a:t>Juvayniy, Rashididdin </a:t>
            </a:r>
            <a:r>
              <a:rPr lang="en-US" altLang="ru-RU" sz="2700">
                <a:latin typeface="Times New Roman" pitchFamily="18" charset="0"/>
                <a:cs typeface="Times New Roman" pitchFamily="18" charset="0"/>
              </a:rPr>
              <a:t>va boshqalarning yozishlariga qaraganda Jaloliddinning jasoratiga qoyil qolib Chingizxon  o‘z o‘g‘illariga qarata </a:t>
            </a:r>
            <a:r>
              <a:rPr lang="en-US" altLang="ru-RU" sz="2700" b="1" i="1">
                <a:solidFill>
                  <a:srgbClr val="7030A0"/>
                </a:solidFill>
                <a:latin typeface="Times New Roman" pitchFamily="18" charset="0"/>
                <a:cs typeface="Times New Roman" pitchFamily="18" charset="0"/>
              </a:rPr>
              <a:t>"Otaning faqat shunday o‘g‘li bo‘lishi lozim. U olovli jang maydonidan o‘zini qutqarib, halokatli girdobdan najot qirg‘og‘iga chiqdimi, undan hali ulug‘ ishlar va qiyomatli isyonlar keladi"</a:t>
            </a:r>
            <a:r>
              <a:rPr lang="en-US" altLang="ru-RU" sz="2700">
                <a:latin typeface="Times New Roman" pitchFamily="18" charset="0"/>
                <a:cs typeface="Times New Roman" pitchFamily="18" charset="0"/>
              </a:rPr>
              <a:t>,-deydi va uning orqasida ta’qib etishni ta’qiqlaydi. Sind daryosi bo‘yidagi jangdan so‘ng Chingizxon  uch oy davomida Jaloliddin qo‘shinidan o‘z vaqtida ajrab ketgan sarkardalar qal’alarini qo‘lga olib, ularni yo‘q qilish bilan band bo‘lgan.</a:t>
            </a:r>
            <a:endParaRPr lang="ru-RU" altLang="ru-RU" sz="27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2531" name="Прямоугольник 3"/>
          <p:cNvSpPr>
            <a:spLocks noChangeArrowheads="1"/>
          </p:cNvSpPr>
          <p:nvPr/>
        </p:nvSpPr>
        <p:spPr bwMode="auto">
          <a:xfrm>
            <a:off x="177800" y="115888"/>
            <a:ext cx="878681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300">
                <a:latin typeface="Times New Roman" pitchFamily="18" charset="0"/>
                <a:cs typeface="Times New Roman" pitchFamily="18" charset="0"/>
              </a:rPr>
              <a:t>	Rashididdinning yozishiga ko‘ra, Jaloliddin daryodan taxminan 120 tacha qolgan kishilari bilan Hindiston qirg‘og‘ida uchrashadi. Jaloliddin ham tirik qolganlar ham ma’naviy-ruhiy ham og‘ir janglardan jismoniy ezilgan holda murakkab bir ahvolda qolishgan edi. Bu vaqtda Shahardagi mahalliy hind rojalaridan biri </a:t>
            </a:r>
            <a:r>
              <a:rPr lang="en-US" altLang="ru-RU" sz="2300" b="1">
                <a:solidFill>
                  <a:srgbClr val="0000FF"/>
                </a:solidFill>
                <a:latin typeface="Times New Roman" pitchFamily="18" charset="0"/>
                <a:cs typeface="Times New Roman" pitchFamily="18" charset="0"/>
              </a:rPr>
              <a:t>40.000 chog‘li </a:t>
            </a:r>
            <a:r>
              <a:rPr lang="en-US" altLang="ru-RU" sz="2300">
                <a:latin typeface="Times New Roman" pitchFamily="18" charset="0"/>
                <a:cs typeface="Times New Roman" pitchFamily="18" charset="0"/>
              </a:rPr>
              <a:t>qo‘shini bilan daryoning bu betiga suzib o‘tgan xorazmliklarni qirib tashlash uchun etib keladi. Faqatgina </a:t>
            </a:r>
            <a:r>
              <a:rPr lang="en-US" altLang="ru-RU" sz="2300" b="1">
                <a:latin typeface="Times New Roman" pitchFamily="18" charset="0"/>
                <a:cs typeface="Times New Roman" pitchFamily="18" charset="0"/>
              </a:rPr>
              <a:t>Jaloliddinning</a:t>
            </a:r>
            <a:r>
              <a:rPr lang="en-US" altLang="ru-RU" sz="2300">
                <a:latin typeface="Times New Roman" pitchFamily="18" charset="0"/>
                <a:cs typeface="Times New Roman" pitchFamily="18" charset="0"/>
              </a:rPr>
              <a:t> tengsiz bahodirligi va qahramonona hatti-harakati tufayli </a:t>
            </a:r>
            <a:r>
              <a:rPr lang="en-US" altLang="ru-RU" sz="2300" b="1">
                <a:solidFill>
                  <a:srgbClr val="0000FF"/>
                </a:solidFill>
                <a:latin typeface="Times New Roman" pitchFamily="18" charset="0"/>
                <a:cs typeface="Times New Roman" pitchFamily="18" charset="0"/>
              </a:rPr>
              <a:t>Roja</a:t>
            </a:r>
            <a:r>
              <a:rPr lang="en-US" altLang="ru-RU" sz="2300">
                <a:latin typeface="Times New Roman" pitchFamily="18" charset="0"/>
                <a:cs typeface="Times New Roman" pitchFamily="18" charset="0"/>
              </a:rPr>
              <a:t> o‘ldirilib, qo‘shin orqaga chekinadi. </a:t>
            </a:r>
            <a:endParaRPr lang="ru-RU" altLang="ru-RU" sz="2300">
              <a:latin typeface="Times New Roman" pitchFamily="18" charset="0"/>
              <a:cs typeface="Times New Roman" pitchFamily="18" charset="0"/>
            </a:endParaRPr>
          </a:p>
        </p:txBody>
      </p:sp>
      <p:pic>
        <p:nvPicPr>
          <p:cNvPr id="2253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976563"/>
            <a:ext cx="6858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3555" name="Прямоугольник 3"/>
          <p:cNvSpPr>
            <a:spLocks noChangeArrowheads="1"/>
          </p:cNvSpPr>
          <p:nvPr/>
        </p:nvSpPr>
        <p:spPr bwMode="auto">
          <a:xfrm>
            <a:off x="177800" y="115888"/>
            <a:ext cx="8786813"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latin typeface="Times New Roman" pitchFamily="18" charset="0"/>
                <a:cs typeface="Times New Roman" pitchFamily="18" charset="0"/>
              </a:rPr>
              <a:t>	Bu jangdan xorazmshoh askarlarining ruhi ham ko‘tarilib, tez orada Jaloliddin o‘z atrofiga </a:t>
            </a:r>
            <a:r>
              <a:rPr lang="en-US" altLang="ru-RU" sz="2500" b="1">
                <a:latin typeface="Times New Roman" pitchFamily="18" charset="0"/>
                <a:cs typeface="Times New Roman" pitchFamily="18" charset="0"/>
              </a:rPr>
              <a:t>3 ming kishilik </a:t>
            </a:r>
            <a:r>
              <a:rPr lang="en-US" altLang="ru-RU" sz="2500">
                <a:latin typeface="Times New Roman" pitchFamily="18" charset="0"/>
                <a:cs typeface="Times New Roman" pitchFamily="18" charset="0"/>
              </a:rPr>
              <a:t>askarni yig‘ishga muvaffaq bo‘ladi. Og‘ir vaziyatlarda ham o‘zini yo‘qotmasdan, qaddi bukilmagan sarkarda Hindistonga o‘tgach, Sind daryosi bo‘yidagi yerlarni ishg‘ol qila boshlaydi. Tez orada Jaloliddinning hokimiyatini </a:t>
            </a:r>
            <a:r>
              <a:rPr lang="en-US" altLang="ru-RU" sz="2500" b="1">
                <a:latin typeface="Times New Roman" pitchFamily="18" charset="0"/>
                <a:cs typeface="Times New Roman" pitchFamily="18" charset="0"/>
              </a:rPr>
              <a:t>Dehli sultoni Shamsiddin Eltutmish (1211-1236) </a:t>
            </a:r>
            <a:r>
              <a:rPr lang="en-US" altLang="ru-RU" sz="2500">
                <a:latin typeface="Times New Roman" pitchFamily="18" charset="0"/>
                <a:cs typeface="Times New Roman" pitchFamily="18" charset="0"/>
              </a:rPr>
              <a:t>va </a:t>
            </a:r>
            <a:r>
              <a:rPr lang="en-US" altLang="ru-RU" sz="2500" b="1" i="1">
                <a:solidFill>
                  <a:srgbClr val="0000FF"/>
                </a:solidFill>
                <a:latin typeface="Times New Roman" pitchFamily="18" charset="0"/>
                <a:cs typeface="Times New Roman" pitchFamily="18" charset="0"/>
              </a:rPr>
              <a:t>Sind, Uchcha, Mo‘lton, Lohur va Peshovar </a:t>
            </a:r>
            <a:r>
              <a:rPr lang="en-US" altLang="ru-RU" sz="2500">
                <a:latin typeface="Times New Roman" pitchFamily="18" charset="0"/>
                <a:cs typeface="Times New Roman" pitchFamily="18" charset="0"/>
              </a:rPr>
              <a:t>hokimi bo‘lmish </a:t>
            </a:r>
            <a:r>
              <a:rPr lang="en-US" altLang="ru-RU" sz="2500" b="1">
                <a:latin typeface="Times New Roman" pitchFamily="18" charset="0"/>
                <a:cs typeface="Times New Roman" pitchFamily="18" charset="0"/>
              </a:rPr>
              <a:t>Nosiriddin Qubacha (1205-1227)</a:t>
            </a:r>
            <a:r>
              <a:rPr lang="en-US" altLang="ru-RU" sz="2500">
                <a:latin typeface="Times New Roman" pitchFamily="18" charset="0"/>
                <a:cs typeface="Times New Roman" pitchFamily="18" charset="0"/>
              </a:rPr>
              <a:t> ham tan oladilar.</a:t>
            </a:r>
            <a:endParaRPr lang="ru-RU" altLang="ru-RU" sz="2500">
              <a:latin typeface="Times New Roman" pitchFamily="18" charset="0"/>
              <a:cs typeface="Times New Roman" pitchFamily="18" charset="0"/>
            </a:endParaRPr>
          </a:p>
        </p:txBody>
      </p:sp>
      <p:pic>
        <p:nvPicPr>
          <p:cNvPr id="2355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286125"/>
            <a:ext cx="5616575"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4579" name="Прямоугольник 3"/>
          <p:cNvSpPr>
            <a:spLocks noChangeArrowheads="1"/>
          </p:cNvSpPr>
          <p:nvPr/>
        </p:nvSpPr>
        <p:spPr bwMode="auto">
          <a:xfrm>
            <a:off x="177800" y="476250"/>
            <a:ext cx="8786813"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700">
                <a:latin typeface="Times New Roman" pitchFamily="18" charset="0"/>
                <a:cs typeface="Times New Roman" pitchFamily="18" charset="0"/>
              </a:rPr>
              <a:t>	Hindistonda </a:t>
            </a:r>
            <a:r>
              <a:rPr lang="en-US" altLang="ru-RU" sz="2700" b="1">
                <a:solidFill>
                  <a:srgbClr val="0000FF"/>
                </a:solidFill>
                <a:latin typeface="Times New Roman" pitchFamily="18" charset="0"/>
                <a:cs typeface="Times New Roman" pitchFamily="18" charset="0"/>
              </a:rPr>
              <a:t>Jaloliddin 1223-yilning oxirlarigacha </a:t>
            </a:r>
            <a:r>
              <a:rPr lang="en-US" altLang="ru-RU" sz="2700">
                <a:latin typeface="Times New Roman" pitchFamily="18" charset="0"/>
                <a:cs typeface="Times New Roman" pitchFamily="18" charset="0"/>
              </a:rPr>
              <a:t>bo‘lib, xorazmshohlarning azaliy mulki bo‘lgan Iroq va Eronni o‘z izmiga kiritish maqsadida yo‘lga otlanadi. O‘z o‘rniga noib etib, taniqli sarkarda </a:t>
            </a:r>
            <a:r>
              <a:rPr lang="en-US" altLang="ru-RU" sz="2700" b="1">
                <a:solidFill>
                  <a:srgbClr val="0000FF"/>
                </a:solidFill>
                <a:latin typeface="Times New Roman" pitchFamily="18" charset="0"/>
                <a:cs typeface="Times New Roman" pitchFamily="18" charset="0"/>
              </a:rPr>
              <a:t>Jahon polvon O‘zbekni </a:t>
            </a:r>
            <a:r>
              <a:rPr lang="en-US" altLang="ru-RU" sz="2700">
                <a:latin typeface="Times New Roman" pitchFamily="18" charset="0"/>
                <a:cs typeface="Times New Roman" pitchFamily="18" charset="0"/>
              </a:rPr>
              <a:t>qoldirib ketadi. </a:t>
            </a:r>
            <a:r>
              <a:rPr lang="en-US" altLang="ru-RU" sz="2700" b="1">
                <a:solidFill>
                  <a:srgbClr val="0000FF"/>
                </a:solidFill>
                <a:latin typeface="Times New Roman" pitchFamily="18" charset="0"/>
                <a:cs typeface="Times New Roman" pitchFamily="18" charset="0"/>
              </a:rPr>
              <a:t>Jahon polvon to 1229 yilgacha Hindiston mulklarini </a:t>
            </a:r>
            <a:r>
              <a:rPr lang="en-US" altLang="ru-RU" sz="2700">
                <a:latin typeface="Times New Roman" pitchFamily="18" charset="0"/>
                <a:cs typeface="Times New Roman" pitchFamily="18" charset="0"/>
              </a:rPr>
              <a:t>boshqarib, so‘ngra Jaloliddin huzuriga </a:t>
            </a:r>
            <a:r>
              <a:rPr lang="en-US" altLang="ru-RU" sz="2700" b="1">
                <a:latin typeface="Times New Roman" pitchFamily="18" charset="0"/>
                <a:cs typeface="Times New Roman" pitchFamily="18" charset="0"/>
              </a:rPr>
              <a:t>Iroqqa</a:t>
            </a:r>
            <a:r>
              <a:rPr lang="en-US" altLang="ru-RU" sz="2700">
                <a:latin typeface="Times New Roman" pitchFamily="18" charset="0"/>
                <a:cs typeface="Times New Roman" pitchFamily="18" charset="0"/>
              </a:rPr>
              <a:t> qarab ketadi va uning harbiy yurishlarida elkadosh bo‘lib xizmat qiladi. </a:t>
            </a:r>
            <a:r>
              <a:rPr lang="en-US" altLang="ru-RU" sz="2700" b="1">
                <a:latin typeface="Times New Roman" pitchFamily="18" charset="0"/>
                <a:cs typeface="Times New Roman" pitchFamily="18" charset="0"/>
              </a:rPr>
              <a:t>1224  yilning boshida </a:t>
            </a:r>
            <a:r>
              <a:rPr lang="en-US" altLang="ru-RU" sz="2700">
                <a:latin typeface="Times New Roman" pitchFamily="18" charset="0"/>
                <a:cs typeface="Times New Roman" pitchFamily="18" charset="0"/>
              </a:rPr>
              <a:t>Jaloliddin </a:t>
            </a:r>
            <a:r>
              <a:rPr lang="en-US" altLang="ru-RU" sz="2700" b="1">
                <a:latin typeface="Times New Roman" pitchFamily="18" charset="0"/>
                <a:cs typeface="Times New Roman" pitchFamily="18" charset="0"/>
              </a:rPr>
              <a:t>Kirmonga</a:t>
            </a:r>
            <a:r>
              <a:rPr lang="en-US" altLang="ru-RU" sz="2700">
                <a:latin typeface="Times New Roman" pitchFamily="18" charset="0"/>
                <a:cs typeface="Times New Roman" pitchFamily="18" charset="0"/>
              </a:rPr>
              <a:t> kelib, </a:t>
            </a:r>
            <a:r>
              <a:rPr lang="en-US" altLang="ru-RU" sz="2700" b="1">
                <a:latin typeface="Times New Roman" pitchFamily="18" charset="0"/>
                <a:cs typeface="Times New Roman" pitchFamily="18" charset="0"/>
              </a:rPr>
              <a:t>Kirmon</a:t>
            </a:r>
            <a:r>
              <a:rPr lang="en-US" altLang="ru-RU" sz="2700">
                <a:latin typeface="Times New Roman" pitchFamily="18" charset="0"/>
                <a:cs typeface="Times New Roman" pitchFamily="18" charset="0"/>
              </a:rPr>
              <a:t> sultoni bo‘lmish ukasi </a:t>
            </a:r>
            <a:r>
              <a:rPr lang="en-US" altLang="ru-RU" sz="2700" b="1">
                <a:latin typeface="Times New Roman" pitchFamily="18" charset="0"/>
                <a:cs typeface="Times New Roman" pitchFamily="18" charset="0"/>
              </a:rPr>
              <a:t>G‘iyosiddindan</a:t>
            </a:r>
            <a:r>
              <a:rPr lang="en-US" altLang="ru-RU" sz="2700">
                <a:latin typeface="Times New Roman" pitchFamily="18" charset="0"/>
                <a:cs typeface="Times New Roman" pitchFamily="18" charset="0"/>
              </a:rPr>
              <a:t> yordam uchun </a:t>
            </a:r>
            <a:r>
              <a:rPr lang="en-US" altLang="ru-RU" sz="2700" b="1">
                <a:latin typeface="Times New Roman" pitchFamily="18" charset="0"/>
                <a:cs typeface="Times New Roman" pitchFamily="18" charset="0"/>
              </a:rPr>
              <a:t>4000 kishilik </a:t>
            </a:r>
            <a:r>
              <a:rPr lang="en-US" altLang="ru-RU" sz="2700">
                <a:latin typeface="Times New Roman" pitchFamily="18" charset="0"/>
                <a:cs typeface="Times New Roman" pitchFamily="18" charset="0"/>
              </a:rPr>
              <a:t>qo‘shin oladi. U o‘zining asosiy maqsadi mo‘g‘ul istilochilariga qarshi kurashib, mustaqil davlat yalovini tiklash ekanligini bildiradi. Uning </a:t>
            </a:r>
            <a:r>
              <a:rPr lang="en-US" altLang="ru-RU" sz="2700" b="1">
                <a:solidFill>
                  <a:srgbClr val="0000FF"/>
                </a:solidFill>
                <a:latin typeface="Times New Roman" pitchFamily="18" charset="0"/>
                <a:cs typeface="Times New Roman" pitchFamily="18" charset="0"/>
              </a:rPr>
              <a:t>Sheroz va Isfahonga </a:t>
            </a:r>
            <a:r>
              <a:rPr lang="en-US" altLang="ru-RU" sz="2700">
                <a:latin typeface="Times New Roman" pitchFamily="18" charset="0"/>
                <a:cs typeface="Times New Roman" pitchFamily="18" charset="0"/>
              </a:rPr>
              <a:t>tashrifini xalq katta tantana bilan kutib oladi.</a:t>
            </a:r>
            <a:endParaRPr lang="ru-RU" altLang="ru-RU" sz="27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5603" name="Прямоугольник 3"/>
          <p:cNvSpPr>
            <a:spLocks noChangeArrowheads="1"/>
          </p:cNvSpPr>
          <p:nvPr/>
        </p:nvSpPr>
        <p:spPr bwMode="auto">
          <a:xfrm>
            <a:off x="177800" y="476250"/>
            <a:ext cx="8786813"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latin typeface="Times New Roman" pitchFamily="18" charset="0"/>
                <a:cs typeface="Times New Roman" pitchFamily="18" charset="0"/>
              </a:rPr>
              <a:t>	Jaloliddin mo‘g‘ullarga qarshi birgalikda kurash olib borish maqsadida ukasi </a:t>
            </a:r>
            <a:r>
              <a:rPr lang="en-US" altLang="ru-RU" sz="2500" b="1">
                <a:latin typeface="Times New Roman" pitchFamily="18" charset="0"/>
                <a:cs typeface="Times New Roman" pitchFamily="18" charset="0"/>
              </a:rPr>
              <a:t>G‘iyosiddin Pirshoh, Bag‘dod xalifalari Az-Zohir (1225-1226), so‘ngra al-Muntansir (1226-1242), Gurjiston malikasi Rusudana</a:t>
            </a:r>
            <a:r>
              <a:rPr lang="en-US" altLang="ru-RU" sz="2500">
                <a:latin typeface="Times New Roman" pitchFamily="18" charset="0"/>
                <a:cs typeface="Times New Roman" pitchFamily="18" charset="0"/>
              </a:rPr>
              <a:t> va boshqalarga murojaat qiladi. Lekin mo‘g‘ullar qasosi, qolaversa Jaloliddinning hokimiyati kuchayib ketishidan cho‘chigan ko‘pchilik musulmon hokim, hukmdorlari u bilan ittifoq tuzishni xohlamaydilar.</a:t>
            </a:r>
            <a:endParaRPr lang="ru-RU" altLang="ru-RU" sz="2500">
              <a:latin typeface="Times New Roman" pitchFamily="18" charset="0"/>
              <a:cs typeface="Times New Roman" pitchFamily="18" charset="0"/>
            </a:endParaRPr>
          </a:p>
        </p:txBody>
      </p:sp>
      <p:pic>
        <p:nvPicPr>
          <p:cNvPr id="25604"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241675"/>
            <a:ext cx="6956425"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6627" name="Прямоугольник 3"/>
          <p:cNvSpPr>
            <a:spLocks noChangeArrowheads="1"/>
          </p:cNvSpPr>
          <p:nvPr/>
        </p:nvSpPr>
        <p:spPr bwMode="auto">
          <a:xfrm>
            <a:off x="177800" y="476250"/>
            <a:ext cx="8786813"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a:latin typeface="Times New Roman" pitchFamily="18" charset="0"/>
                <a:cs typeface="Times New Roman" pitchFamily="18" charset="0"/>
              </a:rPr>
              <a:t>	Bag‘dod xalifaligi, ismoiliylar hokimi </a:t>
            </a:r>
            <a:r>
              <a:rPr lang="en-US" altLang="ru-RU" b="1">
                <a:solidFill>
                  <a:srgbClr val="0000FF"/>
                </a:solidFill>
                <a:latin typeface="Times New Roman" pitchFamily="18" charset="0"/>
                <a:cs typeface="Times New Roman" pitchFamily="18" charset="0"/>
              </a:rPr>
              <a:t>Muhammad III (1221-1255)lar </a:t>
            </a:r>
            <a:r>
              <a:rPr lang="en-US" altLang="ru-RU">
                <a:latin typeface="Times New Roman" pitchFamily="18" charset="0"/>
                <a:cs typeface="Times New Roman" pitchFamily="18" charset="0"/>
              </a:rPr>
              <a:t>esa mo‘g‘ullar bilan yaqinlashishga, Jaloliddinga qarshi ochiqdan ochiq kurashishga bel bog‘laydilar. </a:t>
            </a:r>
            <a:r>
              <a:rPr lang="en-US" altLang="ru-RU" b="1">
                <a:solidFill>
                  <a:srgbClr val="0000FF"/>
                </a:solidFill>
                <a:latin typeface="Times New Roman" pitchFamily="18" charset="0"/>
                <a:cs typeface="Times New Roman" pitchFamily="18" charset="0"/>
              </a:rPr>
              <a:t>Malika Rusudanani </a:t>
            </a:r>
            <a:r>
              <a:rPr lang="en-US" altLang="ru-RU">
                <a:latin typeface="Times New Roman" pitchFamily="18" charset="0"/>
                <a:cs typeface="Times New Roman" pitchFamily="18" charset="0"/>
              </a:rPr>
              <a:t>va uning vaziri </a:t>
            </a:r>
            <a:r>
              <a:rPr lang="en-US" altLang="ru-RU" b="1">
                <a:latin typeface="Times New Roman" pitchFamily="18" charset="0"/>
                <a:cs typeface="Times New Roman" pitchFamily="18" charset="0"/>
              </a:rPr>
              <a:t>Avak</a:t>
            </a:r>
            <a:r>
              <a:rPr lang="en-US" altLang="ru-RU">
                <a:latin typeface="Times New Roman" pitchFamily="18" charset="0"/>
                <a:cs typeface="Times New Roman" pitchFamily="18" charset="0"/>
              </a:rPr>
              <a:t> bilan o‘zaro ittifoq xususidagi takliflari zoe ketgandan so‘ng </a:t>
            </a:r>
            <a:r>
              <a:rPr lang="en-US" altLang="ru-RU" b="1">
                <a:solidFill>
                  <a:srgbClr val="0000FF"/>
                </a:solidFill>
                <a:latin typeface="Times New Roman" pitchFamily="18" charset="0"/>
                <a:cs typeface="Times New Roman" pitchFamily="18" charset="0"/>
              </a:rPr>
              <a:t>1226 yil fevralida </a:t>
            </a:r>
            <a:r>
              <a:rPr lang="en-US" altLang="ru-RU">
                <a:latin typeface="Times New Roman" pitchFamily="18" charset="0"/>
                <a:cs typeface="Times New Roman" pitchFamily="18" charset="0"/>
              </a:rPr>
              <a:t>sarkarda </a:t>
            </a:r>
            <a:r>
              <a:rPr lang="en-US" altLang="ru-RU" b="1">
                <a:solidFill>
                  <a:srgbClr val="0000FF"/>
                </a:solidFill>
                <a:latin typeface="Times New Roman" pitchFamily="18" charset="0"/>
                <a:cs typeface="Times New Roman" pitchFamily="18" charset="0"/>
              </a:rPr>
              <a:t>Gurjistonga</a:t>
            </a:r>
            <a:r>
              <a:rPr lang="en-US" altLang="ru-RU">
                <a:solidFill>
                  <a:srgbClr val="0000FF"/>
                </a:solidFill>
                <a:latin typeface="Times New Roman" pitchFamily="18" charset="0"/>
                <a:cs typeface="Times New Roman" pitchFamily="18" charset="0"/>
              </a:rPr>
              <a:t> </a:t>
            </a:r>
            <a:r>
              <a:rPr lang="en-US" altLang="ru-RU">
                <a:latin typeface="Times New Roman" pitchFamily="18" charset="0"/>
                <a:cs typeface="Times New Roman" pitchFamily="18" charset="0"/>
              </a:rPr>
              <a:t>yurish qiladi. Gurjiston qattiq jang ila egallanib, bu erda ko‘plab qonli, mash’um voqealar bo‘lib o‘tadi. Bosh ko‘targan </a:t>
            </a:r>
            <a:r>
              <a:rPr lang="en-US" altLang="ru-RU" b="1">
                <a:latin typeface="Times New Roman" pitchFamily="18" charset="0"/>
                <a:cs typeface="Times New Roman" pitchFamily="18" charset="0"/>
              </a:rPr>
              <a:t>Gurjiston</a:t>
            </a:r>
            <a:r>
              <a:rPr lang="en-US" altLang="ru-RU">
                <a:latin typeface="Times New Roman" pitchFamily="18" charset="0"/>
                <a:cs typeface="Times New Roman" pitchFamily="18" charset="0"/>
              </a:rPr>
              <a:t> ikkinchi marotaba </a:t>
            </a:r>
            <a:r>
              <a:rPr lang="en-US" altLang="ru-RU" b="1">
                <a:latin typeface="Times New Roman" pitchFamily="18" charset="0"/>
                <a:cs typeface="Times New Roman" pitchFamily="18" charset="0"/>
              </a:rPr>
              <a:t>1228 yil egallangach</a:t>
            </a:r>
            <a:r>
              <a:rPr lang="en-US" altLang="ru-RU">
                <a:latin typeface="Times New Roman" pitchFamily="18" charset="0"/>
                <a:cs typeface="Times New Roman" pitchFamily="18" charset="0"/>
              </a:rPr>
              <a:t>, bu erlar qattiq talon-taroj qilinadi.</a:t>
            </a:r>
            <a:endParaRPr lang="ru-RU" altLang="ru-RU">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7651" name="Прямоугольник 3"/>
          <p:cNvSpPr>
            <a:spLocks noChangeArrowheads="1"/>
          </p:cNvSpPr>
          <p:nvPr/>
        </p:nvSpPr>
        <p:spPr bwMode="auto">
          <a:xfrm>
            <a:off x="177800" y="260350"/>
            <a:ext cx="8786813"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200">
                <a:latin typeface="Times New Roman" pitchFamily="18" charset="0"/>
                <a:cs typeface="Times New Roman" pitchFamily="18" charset="0"/>
              </a:rPr>
              <a:t>	Bir vaqtning o‘zida </a:t>
            </a:r>
            <a:r>
              <a:rPr lang="en-US" altLang="ru-RU" sz="2200" b="1">
                <a:solidFill>
                  <a:srgbClr val="0000FF"/>
                </a:solidFill>
                <a:latin typeface="Times New Roman" pitchFamily="18" charset="0"/>
                <a:cs typeface="Times New Roman" pitchFamily="18" charset="0"/>
              </a:rPr>
              <a:t>Jaloliddin Manguberdi </a:t>
            </a:r>
            <a:r>
              <a:rPr lang="en-US" altLang="ru-RU" sz="2200" b="1">
                <a:latin typeface="Times New Roman" pitchFamily="18" charset="0"/>
                <a:cs typeface="Times New Roman" pitchFamily="18" charset="0"/>
              </a:rPr>
              <a:t>Kirmonda </a:t>
            </a:r>
            <a:r>
              <a:rPr lang="en-US" altLang="ru-RU" sz="2200">
                <a:latin typeface="Times New Roman" pitchFamily="18" charset="0"/>
                <a:cs typeface="Times New Roman" pitchFamily="18" charset="0"/>
              </a:rPr>
              <a:t>unga qarshi bosh ko‘targan xiyonatkor </a:t>
            </a:r>
            <a:r>
              <a:rPr lang="en-US" altLang="ru-RU" sz="2200" b="1">
                <a:solidFill>
                  <a:srgbClr val="0000FF"/>
                </a:solidFill>
                <a:latin typeface="Times New Roman" pitchFamily="18" charset="0"/>
                <a:cs typeface="Times New Roman" pitchFamily="18" charset="0"/>
              </a:rPr>
              <a:t>Barak Hojibga</a:t>
            </a:r>
            <a:r>
              <a:rPr lang="en-US" altLang="ru-RU" sz="2200">
                <a:latin typeface="Times New Roman" pitchFamily="18" charset="0"/>
                <a:cs typeface="Times New Roman" pitchFamily="18" charset="0"/>
              </a:rPr>
              <a:t>, ismoiliylarga ham qarshi kurash olib borishga ham to‘g‘ri keladi. Shuningdek, ahamiyatli hisoblangan Ararat tog‘liklari etaklarida joylashgan </a:t>
            </a:r>
            <a:r>
              <a:rPr lang="en-US" altLang="ru-RU" sz="2200" b="1">
                <a:solidFill>
                  <a:srgbClr val="0000FF"/>
                </a:solidFill>
                <a:latin typeface="Times New Roman" pitchFamily="18" charset="0"/>
                <a:cs typeface="Times New Roman" pitchFamily="18" charset="0"/>
              </a:rPr>
              <a:t>Xilat qal’asi </a:t>
            </a:r>
            <a:r>
              <a:rPr lang="en-US" altLang="ru-RU" sz="2200">
                <a:latin typeface="Times New Roman" pitchFamily="18" charset="0"/>
                <a:cs typeface="Times New Roman" pitchFamily="18" charset="0"/>
              </a:rPr>
              <a:t>ham Jaloliddinga uzoq vaqt mobaynida qarshilik ko‘rsatadi. </a:t>
            </a:r>
            <a:r>
              <a:rPr lang="en-US" altLang="ru-RU" sz="2200" b="1">
                <a:solidFill>
                  <a:srgbClr val="0000FF"/>
                </a:solidFill>
                <a:latin typeface="Times New Roman" pitchFamily="18" charset="0"/>
                <a:cs typeface="Times New Roman" pitchFamily="18" charset="0"/>
              </a:rPr>
              <a:t>1227 yili oxirlarida </a:t>
            </a:r>
            <a:r>
              <a:rPr lang="en-US" altLang="ru-RU" sz="2200">
                <a:latin typeface="Times New Roman" pitchFamily="18" charset="0"/>
                <a:cs typeface="Times New Roman" pitchFamily="18" charset="0"/>
              </a:rPr>
              <a:t>mo‘g‘ullarning Eronga kirib kelishi niyatlari borligini bilgan Jaloliddin ularga qarshi qat’iy jangga kirishga tayyorgarlik ko‘radi. Mo‘g‘ullarning o‘sha yili yuborilgan </a:t>
            </a:r>
            <a:r>
              <a:rPr lang="en-US" altLang="ru-RU" sz="2200" b="1">
                <a:latin typeface="Times New Roman" pitchFamily="18" charset="0"/>
                <a:cs typeface="Times New Roman" pitchFamily="18" charset="0"/>
              </a:rPr>
              <a:t>2000 kishilik </a:t>
            </a:r>
            <a:r>
              <a:rPr lang="en-US" altLang="ru-RU" sz="2200">
                <a:latin typeface="Times New Roman" pitchFamily="18" charset="0"/>
                <a:cs typeface="Times New Roman" pitchFamily="18" charset="0"/>
              </a:rPr>
              <a:t>avangardi tor-mor etilib, ulardan </a:t>
            </a:r>
            <a:r>
              <a:rPr lang="en-US" altLang="ru-RU" sz="2200" b="1">
                <a:latin typeface="Times New Roman" pitchFamily="18" charset="0"/>
                <a:cs typeface="Times New Roman" pitchFamily="18" charset="0"/>
              </a:rPr>
              <a:t>400 tasi </a:t>
            </a:r>
            <a:r>
              <a:rPr lang="en-US" altLang="ru-RU" sz="2200">
                <a:latin typeface="Times New Roman" pitchFamily="18" charset="0"/>
                <a:cs typeface="Times New Roman" pitchFamily="18" charset="0"/>
              </a:rPr>
              <a:t>Isfahonda namoyishikorona tarzda qatl etiladi. </a:t>
            </a:r>
            <a:endParaRPr lang="ru-RU" altLang="ru-RU" sz="2200">
              <a:latin typeface="Times New Roman" pitchFamily="18" charset="0"/>
              <a:cs typeface="Times New Roman" pitchFamily="18" charset="0"/>
            </a:endParaRPr>
          </a:p>
        </p:txBody>
      </p:sp>
      <p:pic>
        <p:nvPicPr>
          <p:cNvPr id="27652"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357563"/>
            <a:ext cx="856932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8675" name="Прямоугольник 3"/>
          <p:cNvSpPr>
            <a:spLocks noChangeArrowheads="1"/>
          </p:cNvSpPr>
          <p:nvPr/>
        </p:nvSpPr>
        <p:spPr bwMode="auto">
          <a:xfrm>
            <a:off x="177800" y="260350"/>
            <a:ext cx="8786813"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200" b="1">
                <a:solidFill>
                  <a:srgbClr val="0000FF"/>
                </a:solidFill>
                <a:latin typeface="Times New Roman" pitchFamily="18" charset="0"/>
                <a:cs typeface="Times New Roman" pitchFamily="18" charset="0"/>
              </a:rPr>
              <a:t>1228-yil 25-avgustida </a:t>
            </a:r>
            <a:r>
              <a:rPr lang="en-US" altLang="ru-RU" sz="2200">
                <a:latin typeface="Times New Roman" pitchFamily="18" charset="0"/>
                <a:cs typeface="Times New Roman" pitchFamily="18" charset="0"/>
              </a:rPr>
              <a:t>Eronni zabt etish uchun kelgan </a:t>
            </a:r>
            <a:r>
              <a:rPr lang="en-US" altLang="ru-RU" sz="2200" b="1">
                <a:latin typeface="Times New Roman" pitchFamily="18" charset="0"/>
                <a:cs typeface="Times New Roman" pitchFamily="18" charset="0"/>
              </a:rPr>
              <a:t>Taynal no‘yon </a:t>
            </a:r>
            <a:r>
              <a:rPr lang="en-US" altLang="ru-RU" sz="2200">
                <a:latin typeface="Times New Roman" pitchFamily="18" charset="0"/>
                <a:cs typeface="Times New Roman" pitchFamily="18" charset="0"/>
              </a:rPr>
              <a:t>boshchiligidagi mo‘g‘ul istilochilari bilan </a:t>
            </a:r>
            <a:r>
              <a:rPr lang="en-US" altLang="ru-RU" sz="2200" b="1">
                <a:solidFill>
                  <a:srgbClr val="0000FF"/>
                </a:solidFill>
                <a:latin typeface="Times New Roman" pitchFamily="18" charset="0"/>
                <a:cs typeface="Times New Roman" pitchFamily="18" charset="0"/>
              </a:rPr>
              <a:t>Isfahon</a:t>
            </a:r>
            <a:r>
              <a:rPr lang="en-US" altLang="ru-RU" sz="2200">
                <a:solidFill>
                  <a:srgbClr val="0000FF"/>
                </a:solidFill>
                <a:latin typeface="Times New Roman" pitchFamily="18" charset="0"/>
                <a:cs typeface="Times New Roman" pitchFamily="18" charset="0"/>
              </a:rPr>
              <a:t> </a:t>
            </a:r>
            <a:r>
              <a:rPr lang="en-US" altLang="ru-RU" sz="2200">
                <a:latin typeface="Times New Roman" pitchFamily="18" charset="0"/>
                <a:cs typeface="Times New Roman" pitchFamily="18" charset="0"/>
              </a:rPr>
              <a:t>yaqinida hal qiluvchi jang bo‘lib o‘tdi. Garchi jang vaqtida ukasi </a:t>
            </a:r>
            <a:r>
              <a:rPr lang="en-US" altLang="ru-RU" sz="2200" b="1">
                <a:latin typeface="Times New Roman" pitchFamily="18" charset="0"/>
                <a:cs typeface="Times New Roman" pitchFamily="18" charset="0"/>
              </a:rPr>
              <a:t>G‘iyosiddin</a:t>
            </a:r>
            <a:r>
              <a:rPr lang="en-US" altLang="ru-RU" sz="2200">
                <a:latin typeface="Times New Roman" pitchFamily="18" charset="0"/>
                <a:cs typeface="Times New Roman" pitchFamily="18" charset="0"/>
              </a:rPr>
              <a:t> xoinlik qilib, o‘z qo‘shini bilan </a:t>
            </a:r>
            <a:r>
              <a:rPr lang="en-US" altLang="ru-RU" sz="2200" b="1">
                <a:latin typeface="Times New Roman" pitchFamily="18" charset="0"/>
                <a:cs typeface="Times New Roman" pitchFamily="18" charset="0"/>
              </a:rPr>
              <a:t>Luristonga</a:t>
            </a:r>
            <a:r>
              <a:rPr lang="en-US" altLang="ru-RU" sz="2200">
                <a:latin typeface="Times New Roman" pitchFamily="18" charset="0"/>
                <a:cs typeface="Times New Roman" pitchFamily="18" charset="0"/>
              </a:rPr>
              <a:t> chekingan bo‘lsa-da, </a:t>
            </a:r>
            <a:r>
              <a:rPr lang="en-US" altLang="ru-RU" sz="2200" b="1">
                <a:latin typeface="Times New Roman" pitchFamily="18" charset="0"/>
                <a:cs typeface="Times New Roman" pitchFamily="18" charset="0"/>
              </a:rPr>
              <a:t>Jaloliddin</a:t>
            </a:r>
            <a:r>
              <a:rPr lang="en-US" altLang="ru-RU" sz="2200">
                <a:latin typeface="Times New Roman" pitchFamily="18" charset="0"/>
                <a:cs typeface="Times New Roman" pitchFamily="18" charset="0"/>
              </a:rPr>
              <a:t> qat’iy ravishda bu holatga e’tibor qilmay kurash olib boradi. Manbalarning so‘zlashicha, hatto mo‘g‘ul no‘yonining o‘zi </a:t>
            </a:r>
            <a:r>
              <a:rPr lang="en-US" altLang="ru-RU" sz="2200" b="1" i="1">
                <a:latin typeface="Times New Roman" pitchFamily="18" charset="0"/>
                <a:cs typeface="Times New Roman" pitchFamily="18" charset="0"/>
              </a:rPr>
              <a:t>"Sen haqiqatdan ham o‘z davrining erkak o‘g‘loni ekansan",</a:t>
            </a:r>
            <a:r>
              <a:rPr lang="en-US" altLang="ru-RU" sz="2200">
                <a:latin typeface="Times New Roman" pitchFamily="18" charset="0"/>
                <a:cs typeface="Times New Roman" pitchFamily="18" charset="0"/>
              </a:rPr>
              <a:t>- deb uning jasoratiga tan bergan ekan. Jaloliddin bu jangda butkul g‘oliblikni qo‘lga kiritadi. U </a:t>
            </a:r>
            <a:r>
              <a:rPr lang="en-US" altLang="ru-RU" sz="2200" b="1">
                <a:solidFill>
                  <a:srgbClr val="0000FF"/>
                </a:solidFill>
                <a:latin typeface="Times New Roman" pitchFamily="18" charset="0"/>
                <a:cs typeface="Times New Roman" pitchFamily="18" charset="0"/>
              </a:rPr>
              <a:t>sakkiz kun </a:t>
            </a:r>
            <a:r>
              <a:rPr lang="en-US" altLang="ru-RU" sz="2200">
                <a:latin typeface="Times New Roman" pitchFamily="18" charset="0"/>
                <a:cs typeface="Times New Roman" pitchFamily="18" charset="0"/>
              </a:rPr>
              <a:t>mobaynida Erondagi mo‘g‘ullarni izma-iz ta’qib etib ularni mamlakatdan haydab chiqaradi.</a:t>
            </a:r>
            <a:endParaRPr lang="ru-RU" altLang="ru-RU" sz="2200">
              <a:latin typeface="Times New Roman" pitchFamily="18" charset="0"/>
              <a:cs typeface="Times New Roman" pitchFamily="18" charset="0"/>
            </a:endParaRPr>
          </a:p>
        </p:txBody>
      </p:sp>
      <p:pic>
        <p:nvPicPr>
          <p:cNvPr id="2867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400425"/>
            <a:ext cx="606742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29699" name="Прямоугольник 3"/>
          <p:cNvSpPr>
            <a:spLocks noChangeArrowheads="1"/>
          </p:cNvSpPr>
          <p:nvPr/>
        </p:nvSpPr>
        <p:spPr bwMode="auto">
          <a:xfrm>
            <a:off x="177800" y="260350"/>
            <a:ext cx="8786813"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200">
                <a:latin typeface="Times New Roman" pitchFamily="18" charset="0"/>
                <a:cs typeface="Times New Roman" pitchFamily="18" charset="0"/>
              </a:rPr>
              <a:t>	Juma kuni erta tongda muzaffar sarkarda sifatida </a:t>
            </a:r>
            <a:r>
              <a:rPr lang="en-US" altLang="ru-RU" sz="2200" b="1">
                <a:latin typeface="Times New Roman" pitchFamily="18" charset="0"/>
                <a:cs typeface="Times New Roman" pitchFamily="18" charset="0"/>
              </a:rPr>
              <a:t>Isfahonga</a:t>
            </a:r>
            <a:r>
              <a:rPr lang="en-US" altLang="ru-RU" sz="2200">
                <a:latin typeface="Times New Roman" pitchFamily="18" charset="0"/>
                <a:cs typeface="Times New Roman" pitchFamily="18" charset="0"/>
              </a:rPr>
              <a:t> kirib kelgach, xalq uni g‘olib sulton sifatida shod-u-hurramlik bilan kutib oladi. Jaloliddinning zafarli g‘alabasi ovozasi butun islom olamiga keng tarqaladi. O‘sha yili hatto mo‘g‘ullarning buyuk xoni bo‘lmish </a:t>
            </a:r>
            <a:r>
              <a:rPr lang="en-US" altLang="ru-RU" sz="2200" b="1">
                <a:latin typeface="Times New Roman" pitchFamily="18" charset="0"/>
                <a:cs typeface="Times New Roman" pitchFamily="18" charset="0"/>
              </a:rPr>
              <a:t>O‘gedey </a:t>
            </a:r>
            <a:r>
              <a:rPr lang="en-US" altLang="ru-RU" sz="2200" b="1">
                <a:solidFill>
                  <a:srgbClr val="0000FF"/>
                </a:solidFill>
                <a:latin typeface="Times New Roman" pitchFamily="18" charset="0"/>
                <a:cs typeface="Times New Roman" pitchFamily="18" charset="0"/>
              </a:rPr>
              <a:t>Jaloliddinning</a:t>
            </a:r>
            <a:r>
              <a:rPr lang="en-US" altLang="ru-RU" sz="2200">
                <a:solidFill>
                  <a:srgbClr val="0000FF"/>
                </a:solidFill>
                <a:latin typeface="Times New Roman" pitchFamily="18" charset="0"/>
                <a:cs typeface="Times New Roman" pitchFamily="18" charset="0"/>
              </a:rPr>
              <a:t> </a:t>
            </a:r>
            <a:r>
              <a:rPr lang="en-US" altLang="ru-RU" sz="2200">
                <a:latin typeface="Times New Roman" pitchFamily="18" charset="0"/>
                <a:cs typeface="Times New Roman" pitchFamily="18" charset="0"/>
              </a:rPr>
              <a:t>mo‘g‘ullar qo‘liga tushib qolgan egachisi </a:t>
            </a:r>
            <a:r>
              <a:rPr lang="en-US" altLang="ru-RU" sz="2200" b="1">
                <a:solidFill>
                  <a:srgbClr val="0000FF"/>
                </a:solidFill>
                <a:latin typeface="Times New Roman" pitchFamily="18" charset="0"/>
                <a:cs typeface="Times New Roman" pitchFamily="18" charset="0"/>
              </a:rPr>
              <a:t>Xonsulton</a:t>
            </a:r>
            <a:r>
              <a:rPr lang="en-US" altLang="ru-RU" sz="2200">
                <a:solidFill>
                  <a:srgbClr val="0000FF"/>
                </a:solidFill>
                <a:latin typeface="Times New Roman" pitchFamily="18" charset="0"/>
                <a:cs typeface="Times New Roman" pitchFamily="18" charset="0"/>
              </a:rPr>
              <a:t> </a:t>
            </a:r>
            <a:r>
              <a:rPr lang="en-US" altLang="ru-RU" sz="2200">
                <a:latin typeface="Times New Roman" pitchFamily="18" charset="0"/>
                <a:cs typeface="Times New Roman" pitchFamily="18" charset="0"/>
              </a:rPr>
              <a:t>orqali maktub yuborib, u bilan sulh tuzish niyati borligini ham bayon qiladi. Jaloliddin bu diplomatik kelishuvdan voz kechib, xatni javobsiz qoldiradi. </a:t>
            </a:r>
            <a:endParaRPr lang="ru-RU" altLang="ru-RU" sz="2200">
              <a:latin typeface="Times New Roman" pitchFamily="18" charset="0"/>
              <a:cs typeface="Times New Roman" pitchFamily="18" charset="0"/>
            </a:endParaRPr>
          </a:p>
        </p:txBody>
      </p:sp>
      <p:pic>
        <p:nvPicPr>
          <p:cNvPr id="2970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690813"/>
            <a:ext cx="5256212" cy="395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0723" name="Прямоугольник 3"/>
          <p:cNvSpPr>
            <a:spLocks noChangeArrowheads="1"/>
          </p:cNvSpPr>
          <p:nvPr/>
        </p:nvSpPr>
        <p:spPr bwMode="auto">
          <a:xfrm>
            <a:off x="177800" y="260350"/>
            <a:ext cx="8786813"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800">
                <a:latin typeface="Times New Roman" pitchFamily="18" charset="0"/>
                <a:cs typeface="Times New Roman" pitchFamily="18" charset="0"/>
              </a:rPr>
              <a:t>	Jaloliddin murakkab va ziddiyatli davrda yashadi. Shubhasiz u o‘z davrining farzandi edi. U qo‘shinlarining ko‘plab harbiy yurishlar vaqtida talonchilik, zo‘ravonlik qilishlariga gohida ko‘z yumdi, xonavayronchilik keltiruvchi ishlarga bosh qo‘shdi. Bu esa </a:t>
            </a:r>
            <a:r>
              <a:rPr lang="en-US" altLang="ru-RU" sz="2800" b="1">
                <a:latin typeface="Times New Roman" pitchFamily="18" charset="0"/>
                <a:cs typeface="Times New Roman" pitchFamily="18" charset="0"/>
              </a:rPr>
              <a:t>Eron, Ozarbayjon, Iroq, Gurjiston </a:t>
            </a:r>
            <a:r>
              <a:rPr lang="en-US" altLang="ru-RU" sz="2800">
                <a:latin typeface="Times New Roman" pitchFamily="18" charset="0"/>
                <a:cs typeface="Times New Roman" pitchFamily="18" charset="0"/>
              </a:rPr>
              <a:t>ahlida salbiy fikrlarning ko‘payishiga, noroziliklarning kuchayishiga ham olib kelgan. Lekin nima bo‘lganda ham </a:t>
            </a:r>
            <a:r>
              <a:rPr lang="en-US" altLang="ru-RU" sz="2800" b="1">
                <a:solidFill>
                  <a:srgbClr val="0000FF"/>
                </a:solidFill>
                <a:latin typeface="Times New Roman" pitchFamily="18" charset="0"/>
                <a:cs typeface="Times New Roman" pitchFamily="18" charset="0"/>
              </a:rPr>
              <a:t>Jaloliddin Manguberdi </a:t>
            </a:r>
            <a:r>
              <a:rPr lang="en-US" altLang="ru-RU" sz="2800">
                <a:latin typeface="Times New Roman" pitchFamily="18" charset="0"/>
                <a:cs typeface="Times New Roman" pitchFamily="18" charset="0"/>
              </a:rPr>
              <a:t>o‘zining asosiy maqsadi mo‘g‘ul istilochilariga qarshi kurashish ekanligini yodida saqladi. Bu kurashda u yon-atrofdagi musulmon hukmdorlarining qo‘llab quvvatlashlariga umid bog‘lagan edi. Lekin ko‘p holda ular bilan </a:t>
            </a:r>
            <a:r>
              <a:rPr lang="en-US" altLang="ru-RU" sz="2800" b="1" i="1">
                <a:solidFill>
                  <a:srgbClr val="0000FF"/>
                </a:solidFill>
                <a:latin typeface="Times New Roman" pitchFamily="18" charset="0"/>
                <a:cs typeface="Times New Roman" pitchFamily="18" charset="0"/>
              </a:rPr>
              <a:t>umumiy til topa olmasligi, </a:t>
            </a:r>
            <a:r>
              <a:rPr lang="en-US" altLang="ru-RU" sz="2800">
                <a:latin typeface="Times New Roman" pitchFamily="18" charset="0"/>
                <a:cs typeface="Times New Roman" pitchFamily="18" charset="0"/>
              </a:rPr>
              <a:t>uning tashqi siyosat borasidagi zaif tomonidan dalolat berar edi. </a:t>
            </a:r>
            <a:endParaRPr lang="ru-RU" altLang="ru-RU" sz="28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graphicFrame>
        <p:nvGraphicFramePr>
          <p:cNvPr id="4099"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4101"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1747" name="Прямоугольник 3"/>
          <p:cNvSpPr>
            <a:spLocks noChangeArrowheads="1"/>
          </p:cNvSpPr>
          <p:nvPr/>
        </p:nvSpPr>
        <p:spPr bwMode="auto">
          <a:xfrm>
            <a:off x="177800" y="260350"/>
            <a:ext cx="8786813"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a:latin typeface="Times New Roman" pitchFamily="18" charset="0"/>
                <a:cs typeface="Times New Roman" pitchFamily="18" charset="0"/>
              </a:rPr>
              <a:t>	O‘z vaqtida turk, arab, musulmon hokimlari uning xokimiyati Yaqin Sharq da kuchayib ketishidan xavfsirashar, u bilan ittifoq tuzishni xohlashmas edi. Ularning ba’zilari hatto mo‘g‘ullar bilan ochiqdan ochiq yaqinlashish tarafdori edilar. Ayniqsa, </a:t>
            </a:r>
            <a:r>
              <a:rPr lang="en-US" altLang="ru-RU" b="1">
                <a:solidFill>
                  <a:srgbClr val="0000FF"/>
                </a:solidFill>
                <a:latin typeface="Times New Roman" pitchFamily="18" charset="0"/>
                <a:cs typeface="Times New Roman" pitchFamily="18" charset="0"/>
              </a:rPr>
              <a:t>Xilat qal’asining </a:t>
            </a:r>
            <a:r>
              <a:rPr lang="en-US" altLang="ru-RU">
                <a:latin typeface="Times New Roman" pitchFamily="18" charset="0"/>
                <a:cs typeface="Times New Roman" pitchFamily="18" charset="0"/>
              </a:rPr>
              <a:t>Jaloliddin tomonidan egallanishi unga da’vogar hokimlarning izzat-nafsini toptagan edi. Jaloliddin unga qarshi ittifoq vujudga kelganidan xabardor bo‘lsa-da, har holda, hech bo‘lmaganda uni turkiy hukmdorlar qo‘llaydi deb yanglishgan edi.</a:t>
            </a:r>
            <a:endParaRPr lang="ru-RU" altLang="ru-RU">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2771" name="Прямоугольник 3"/>
          <p:cNvSpPr>
            <a:spLocks noChangeArrowheads="1"/>
          </p:cNvSpPr>
          <p:nvPr/>
        </p:nvSpPr>
        <p:spPr bwMode="auto">
          <a:xfrm>
            <a:off x="177800" y="260350"/>
            <a:ext cx="8786813"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800">
                <a:latin typeface="Times New Roman" pitchFamily="18" charset="0"/>
                <a:cs typeface="Times New Roman" pitchFamily="18" charset="0"/>
              </a:rPr>
              <a:t>	</a:t>
            </a:r>
            <a:r>
              <a:rPr lang="en-US" altLang="ru-RU" sz="2800" b="1">
                <a:latin typeface="Times New Roman" pitchFamily="18" charset="0"/>
                <a:cs typeface="Times New Roman" pitchFamily="18" charset="0"/>
              </a:rPr>
              <a:t>1230-yil 10-avgustida </a:t>
            </a:r>
            <a:r>
              <a:rPr lang="en-US" altLang="ru-RU" sz="2800" b="1" i="1">
                <a:solidFill>
                  <a:srgbClr val="0000FF"/>
                </a:solidFill>
                <a:latin typeface="Times New Roman" pitchFamily="18" charset="0"/>
                <a:cs typeface="Times New Roman" pitchFamily="18" charset="0"/>
              </a:rPr>
              <a:t>Koniya sultoni, Xims hokimi, Halab hokimi, Mayafiriqin hokimi va Baynas hokimlarining </a:t>
            </a:r>
            <a:r>
              <a:rPr lang="en-US" altLang="ru-RU" sz="2800">
                <a:latin typeface="Times New Roman" pitchFamily="18" charset="0"/>
                <a:cs typeface="Times New Roman" pitchFamily="18" charset="0"/>
              </a:rPr>
              <a:t>birlashgan ittifoqi Jaloliddinni mag‘lub etadi. Ismoiliylar esa butkul xoinlik yo‘lini tutib Jaloliddinning mag‘lubiyati to‘g‘risida mo‘g‘ullarga yashirin noma ham yuboradilar. Jaloliddin mag‘lubiyatidan foydalangan mo‘g‘ullar uning Ozarbayjonning </a:t>
            </a:r>
            <a:r>
              <a:rPr lang="en-US" altLang="ru-RU" sz="2800" b="1">
                <a:latin typeface="Times New Roman" pitchFamily="18" charset="0"/>
                <a:cs typeface="Times New Roman" pitchFamily="18" charset="0"/>
              </a:rPr>
              <a:t>Mug‘on, Shirkabutdagi</a:t>
            </a:r>
            <a:r>
              <a:rPr lang="en-US" altLang="ru-RU" sz="2800">
                <a:latin typeface="Times New Roman" pitchFamily="18" charset="0"/>
                <a:cs typeface="Times New Roman" pitchFamily="18" charset="0"/>
              </a:rPr>
              <a:t> qo‘shin yig‘ishi mumkin bo‘lgan joylariga qo‘qqisdan zarba berishadi. </a:t>
            </a:r>
            <a:r>
              <a:rPr lang="en-US" altLang="ru-RU" sz="2800" b="1">
                <a:latin typeface="Times New Roman" pitchFamily="18" charset="0"/>
                <a:cs typeface="Times New Roman" pitchFamily="18" charset="0"/>
              </a:rPr>
              <a:t>1231-yil bahorida </a:t>
            </a:r>
            <a:r>
              <a:rPr lang="en-US" altLang="ru-RU" sz="2800">
                <a:latin typeface="Times New Roman" pitchFamily="18" charset="0"/>
                <a:cs typeface="Times New Roman" pitchFamily="18" charset="0"/>
              </a:rPr>
              <a:t>u </a:t>
            </a:r>
            <a:r>
              <a:rPr lang="en-US" altLang="ru-RU" sz="2800" b="1">
                <a:solidFill>
                  <a:srgbClr val="0000FF"/>
                </a:solidFill>
                <a:latin typeface="Times New Roman" pitchFamily="18" charset="0"/>
                <a:cs typeface="Times New Roman" pitchFamily="18" charset="0"/>
              </a:rPr>
              <a:t>Ganjaga</a:t>
            </a:r>
            <a:r>
              <a:rPr lang="en-US" altLang="ru-RU" sz="2800">
                <a:solidFill>
                  <a:srgbClr val="0000FF"/>
                </a:solidFill>
                <a:latin typeface="Times New Roman" pitchFamily="18" charset="0"/>
                <a:cs typeface="Times New Roman" pitchFamily="18" charset="0"/>
              </a:rPr>
              <a:t> </a:t>
            </a:r>
            <a:r>
              <a:rPr lang="en-US" altLang="ru-RU" sz="2800">
                <a:latin typeface="Times New Roman" pitchFamily="18" charset="0"/>
                <a:cs typeface="Times New Roman" pitchFamily="18" charset="0"/>
              </a:rPr>
              <a:t>kelib, barcha gina-kudratlarini unutib, yana mo‘g‘ullarga qarshi ittifoq tuzish uchun musulmon hukmdorlariga murojaat etdi. Lekin uning taklifi javobsiz qolib ketdi. Shunda Suriyadagi </a:t>
            </a:r>
            <a:r>
              <a:rPr lang="en-US" altLang="ru-RU" sz="2800" b="1" i="1">
                <a:solidFill>
                  <a:srgbClr val="0000FF"/>
                </a:solidFill>
                <a:latin typeface="Times New Roman" pitchFamily="18" charset="0"/>
                <a:cs typeface="Times New Roman" pitchFamily="18" charset="0"/>
              </a:rPr>
              <a:t>Amida qal’asi </a:t>
            </a:r>
            <a:r>
              <a:rPr lang="en-US" altLang="ru-RU" sz="2800">
                <a:latin typeface="Times New Roman" pitchFamily="18" charset="0"/>
                <a:cs typeface="Times New Roman" pitchFamily="18" charset="0"/>
              </a:rPr>
              <a:t>hokimi uni o‘z oldigachorlaydi. U </a:t>
            </a:r>
            <a:r>
              <a:rPr lang="en-US" altLang="ru-RU" sz="2800" b="1">
                <a:latin typeface="Times New Roman" pitchFamily="18" charset="0"/>
                <a:cs typeface="Times New Roman" pitchFamily="18" charset="0"/>
              </a:rPr>
              <a:t>Iroqqa</a:t>
            </a:r>
            <a:r>
              <a:rPr lang="en-US" altLang="ru-RU" sz="2800">
                <a:latin typeface="Times New Roman" pitchFamily="18" charset="0"/>
                <a:cs typeface="Times New Roman" pitchFamily="18" charset="0"/>
              </a:rPr>
              <a:t> borib yana qo‘shin to‘plamoqchi bo‘ladi.</a:t>
            </a:r>
            <a:endParaRPr lang="ru-RU" altLang="ru-RU" sz="28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3795" name="Прямоугольник 3"/>
          <p:cNvSpPr>
            <a:spLocks noChangeArrowheads="1"/>
          </p:cNvSpPr>
          <p:nvPr/>
        </p:nvSpPr>
        <p:spPr bwMode="auto">
          <a:xfrm>
            <a:off x="177800" y="260350"/>
            <a:ext cx="8786813"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200">
                <a:latin typeface="Times New Roman" pitchFamily="18" charset="0"/>
                <a:cs typeface="Times New Roman" pitchFamily="18" charset="0"/>
              </a:rPr>
              <a:t>	Amida yo‘li yaqinida unga to‘satdan mo‘g‘ullar hujum qilib qolishadi </a:t>
            </a:r>
            <a:r>
              <a:rPr lang="en-US" altLang="ru-RU" sz="2200" b="1">
                <a:latin typeface="Times New Roman" pitchFamily="18" charset="0"/>
                <a:cs typeface="Times New Roman" pitchFamily="18" charset="0"/>
              </a:rPr>
              <a:t>(1231 yil avgust boshi</a:t>
            </a:r>
            <a:r>
              <a:rPr lang="uz-Cyrl-UZ" altLang="ru-RU" sz="2200" b="1">
                <a:latin typeface="Times New Roman" pitchFamily="18" charset="0"/>
                <a:cs typeface="Times New Roman" pitchFamily="18" charset="0"/>
              </a:rPr>
              <a:t>)</a:t>
            </a:r>
            <a:r>
              <a:rPr lang="en-US" altLang="ru-RU" sz="2200">
                <a:latin typeface="Times New Roman" pitchFamily="18" charset="0"/>
                <a:cs typeface="Times New Roman" pitchFamily="18" charset="0"/>
              </a:rPr>
              <a:t>. Uni 15 chog‘li mo‘g‘ul navkarlari ta’qib etishadi. Jaloliddin o‘z sheriklaridan ajrab, </a:t>
            </a:r>
            <a:r>
              <a:rPr lang="en-US" altLang="ru-RU" sz="2200" b="1">
                <a:solidFill>
                  <a:srgbClr val="0000FF"/>
                </a:solidFill>
                <a:latin typeface="Times New Roman" pitchFamily="18" charset="0"/>
                <a:cs typeface="Times New Roman" pitchFamily="18" charset="0"/>
              </a:rPr>
              <a:t>Mayafiriqin (Hozirgi   Turkiyaning Silvan viloyati)</a:t>
            </a:r>
            <a:r>
              <a:rPr lang="en-US" altLang="ru-RU" sz="2200">
                <a:latin typeface="Times New Roman" pitchFamily="18" charset="0"/>
                <a:cs typeface="Times New Roman" pitchFamily="18" charset="0"/>
              </a:rPr>
              <a:t> yaqinida </a:t>
            </a:r>
            <a:r>
              <a:rPr lang="en-US" altLang="ru-RU" sz="2200" b="1" i="1">
                <a:solidFill>
                  <a:srgbClr val="7030A0"/>
                </a:solidFill>
                <a:latin typeface="Times New Roman" pitchFamily="18" charset="0"/>
                <a:cs typeface="Times New Roman" pitchFamily="18" charset="0"/>
              </a:rPr>
              <a:t>Aynaddar qishlog‘iga </a:t>
            </a:r>
            <a:r>
              <a:rPr lang="en-US" altLang="ru-RU" sz="2200">
                <a:latin typeface="Times New Roman" pitchFamily="18" charset="0"/>
                <a:cs typeface="Times New Roman" pitchFamily="18" charset="0"/>
              </a:rPr>
              <a:t>keladi. Ushbu tog‘lik qishloqda u kurdlar qo‘liga tushadi. O‘zini sulton deb tanishtirgandan so‘ng uni kurdlar o‘ldirishga jazm etmaydilar. Uni tegishli joyga etkazib qo‘yish evaziga mukofot va’da qiladi. Lekin kurdlar rahbari xonadonidan joy olgan horib-tolgan Jaloliddinni, boshqa bir kurd kishisi o‘lgan inisi xuni evaziga o‘ldiradi. Bu voqea taxminan </a:t>
            </a:r>
            <a:r>
              <a:rPr lang="en-US" altLang="ru-RU" sz="2200" b="1">
                <a:solidFill>
                  <a:srgbClr val="7030A0"/>
                </a:solidFill>
                <a:latin typeface="Times New Roman" pitchFamily="18" charset="0"/>
                <a:cs typeface="Times New Roman" pitchFamily="18" charset="0"/>
              </a:rPr>
              <a:t>1231 yilning avgust oyi 17-20 sanalari </a:t>
            </a:r>
            <a:r>
              <a:rPr lang="en-US" altLang="ru-RU" sz="2200">
                <a:latin typeface="Times New Roman" pitchFamily="18" charset="0"/>
                <a:cs typeface="Times New Roman" pitchFamily="18" charset="0"/>
              </a:rPr>
              <a:t>oralig‘ida ro‘y beradi. </a:t>
            </a:r>
            <a:endParaRPr lang="ru-RU" altLang="ru-RU" sz="2200">
              <a:latin typeface="Times New Roman" pitchFamily="18" charset="0"/>
              <a:cs typeface="Times New Roman" pitchFamily="18" charset="0"/>
            </a:endParaRPr>
          </a:p>
        </p:txBody>
      </p:sp>
      <p:pic>
        <p:nvPicPr>
          <p:cNvPr id="3379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644900"/>
            <a:ext cx="551815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4819" name="Прямоугольник 3"/>
          <p:cNvSpPr>
            <a:spLocks noChangeArrowheads="1"/>
          </p:cNvSpPr>
          <p:nvPr/>
        </p:nvSpPr>
        <p:spPr bwMode="auto">
          <a:xfrm>
            <a:off x="179388" y="260350"/>
            <a:ext cx="8713787"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800">
                <a:latin typeface="Times New Roman" pitchFamily="18" charset="0"/>
                <a:cs typeface="Times New Roman" pitchFamily="18" charset="0"/>
              </a:rPr>
              <a:t>	</a:t>
            </a:r>
            <a:r>
              <a:rPr lang="en-US" altLang="ru-RU" sz="3000">
                <a:latin typeface="Times New Roman" pitchFamily="18" charset="0"/>
                <a:cs typeface="Times New Roman" pitchFamily="18" charset="0"/>
              </a:rPr>
              <a:t>Ertasi kuni sulton buyumlarini sotib yurgan kurd xususida </a:t>
            </a:r>
            <a:r>
              <a:rPr lang="en-US" altLang="ru-RU" sz="3000" b="1">
                <a:solidFill>
                  <a:srgbClr val="7030A0"/>
                </a:solidFill>
                <a:latin typeface="Times New Roman" pitchFamily="18" charset="0"/>
                <a:cs typeface="Times New Roman" pitchFamily="18" charset="0"/>
              </a:rPr>
              <a:t>Mayafiriqin hukmdori al-Malik al-Muzaffarga</a:t>
            </a:r>
            <a:r>
              <a:rPr lang="en-US" altLang="ru-RU" sz="3000">
                <a:latin typeface="Times New Roman" pitchFamily="18" charset="0"/>
                <a:cs typeface="Times New Roman" pitchFamily="18" charset="0"/>
              </a:rPr>
              <a:t> xabar berishganda u qishloqqa o‘z sarkardasi </a:t>
            </a:r>
            <a:r>
              <a:rPr lang="en-US" altLang="ru-RU" sz="3000" b="1">
                <a:latin typeface="Times New Roman" pitchFamily="18" charset="0"/>
                <a:cs typeface="Times New Roman" pitchFamily="18" charset="0"/>
              </a:rPr>
              <a:t>Shahobiddin G‘oziyni </a:t>
            </a:r>
            <a:r>
              <a:rPr lang="en-US" altLang="ru-RU" sz="3000">
                <a:latin typeface="Times New Roman" pitchFamily="18" charset="0"/>
                <a:cs typeface="Times New Roman" pitchFamily="18" charset="0"/>
              </a:rPr>
              <a:t>yuboradi. </a:t>
            </a:r>
            <a:r>
              <a:rPr lang="en-US" altLang="ru-RU" sz="3000" b="1">
                <a:solidFill>
                  <a:srgbClr val="0000FF"/>
                </a:solidFill>
                <a:latin typeface="Times New Roman" pitchFamily="18" charset="0"/>
                <a:cs typeface="Times New Roman" pitchFamily="18" charset="0"/>
              </a:rPr>
              <a:t>Shahobiddin G‘oziy </a:t>
            </a:r>
            <a:r>
              <a:rPr lang="en-US" altLang="ru-RU" sz="3000">
                <a:latin typeface="Times New Roman" pitchFamily="18" charset="0"/>
                <a:cs typeface="Times New Roman" pitchFamily="18" charset="0"/>
              </a:rPr>
              <a:t>sulton jasadini olib, qishloq erkaklarining barini o‘ldiradi va qishloqqa o‘t qo‘yib yuboradi. </a:t>
            </a:r>
            <a:r>
              <a:rPr lang="en-US" altLang="ru-RU" sz="3000" b="1">
                <a:solidFill>
                  <a:srgbClr val="C00000"/>
                </a:solidFill>
                <a:latin typeface="Times New Roman" pitchFamily="18" charset="0"/>
                <a:cs typeface="Times New Roman" pitchFamily="18" charset="0"/>
              </a:rPr>
              <a:t>Muarrih an-Nasaviy</a:t>
            </a:r>
            <a:r>
              <a:rPr lang="en-US" altLang="ru-RU" sz="3000">
                <a:latin typeface="Times New Roman" pitchFamily="18" charset="0"/>
                <a:cs typeface="Times New Roman" pitchFamily="18" charset="0"/>
              </a:rPr>
              <a:t> buni eshitib, shaxsan </a:t>
            </a:r>
            <a:r>
              <a:rPr lang="en-US" altLang="ru-RU" sz="3000" b="1">
                <a:solidFill>
                  <a:srgbClr val="0000FF"/>
                </a:solidFill>
                <a:latin typeface="Times New Roman" pitchFamily="18" charset="0"/>
                <a:cs typeface="Times New Roman" pitchFamily="18" charset="0"/>
              </a:rPr>
              <a:t>Mayafiriqinga</a:t>
            </a:r>
            <a:r>
              <a:rPr lang="en-US" altLang="ru-RU" sz="3000">
                <a:solidFill>
                  <a:srgbClr val="0000FF"/>
                </a:solidFill>
                <a:latin typeface="Times New Roman" pitchFamily="18" charset="0"/>
                <a:cs typeface="Times New Roman" pitchFamily="18" charset="0"/>
              </a:rPr>
              <a:t> </a:t>
            </a:r>
            <a:r>
              <a:rPr lang="en-US" altLang="ru-RU" sz="3000">
                <a:latin typeface="Times New Roman" pitchFamily="18" charset="0"/>
                <a:cs typeface="Times New Roman" pitchFamily="18" charset="0"/>
              </a:rPr>
              <a:t>keladi. Jaloliddinning tog‘asi, vazir </a:t>
            </a:r>
            <a:r>
              <a:rPr lang="en-US" altLang="ru-RU" sz="3000" b="1">
                <a:solidFill>
                  <a:srgbClr val="0000FF"/>
                </a:solidFill>
                <a:latin typeface="Times New Roman" pitchFamily="18" charset="0"/>
                <a:cs typeface="Times New Roman" pitchFamily="18" charset="0"/>
              </a:rPr>
              <a:t>O‘turxon</a:t>
            </a:r>
            <a:r>
              <a:rPr lang="en-US" altLang="ru-RU" sz="3000">
                <a:latin typeface="Times New Roman" pitchFamily="18" charset="0"/>
                <a:cs typeface="Times New Roman" pitchFamily="18" charset="0"/>
              </a:rPr>
              <a:t> uning jasadini tanib, qattiq iztirobga tushdi. </a:t>
            </a:r>
            <a:r>
              <a:rPr lang="en-US" altLang="ru-RU" sz="3000" b="1">
                <a:solidFill>
                  <a:srgbClr val="0000FF"/>
                </a:solidFill>
                <a:latin typeface="Times New Roman" pitchFamily="18" charset="0"/>
                <a:cs typeface="Times New Roman" pitchFamily="18" charset="0"/>
              </a:rPr>
              <a:t>Jaloliddin Manguberdining</a:t>
            </a:r>
            <a:r>
              <a:rPr lang="en-US" altLang="ru-RU" sz="3000">
                <a:latin typeface="Times New Roman" pitchFamily="18" charset="0"/>
                <a:cs typeface="Times New Roman" pitchFamily="18" charset="0"/>
              </a:rPr>
              <a:t> murdasi Mayafiriqinga dafn etilib, mo‘g‘ullar kirib kelgudek bo‘lsa, haqoratlanmasin degan maqsadda go‘ri er bilan tekislab yuboriladi.</a:t>
            </a:r>
            <a:endParaRPr lang="ru-RU" altLang="ru-RU" sz="3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5843" name="Прямоугольник 3"/>
          <p:cNvSpPr>
            <a:spLocks noChangeArrowheads="1"/>
          </p:cNvSpPr>
          <p:nvPr/>
        </p:nvSpPr>
        <p:spPr bwMode="auto">
          <a:xfrm>
            <a:off x="177800" y="260350"/>
            <a:ext cx="8786813"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a:latin typeface="Times New Roman" pitchFamily="18" charset="0"/>
                <a:cs typeface="Times New Roman" pitchFamily="18" charset="0"/>
              </a:rPr>
              <a:t>	Uning ashaddiy dushmani Damashq hokimi </a:t>
            </a:r>
            <a:r>
              <a:rPr lang="en-US" altLang="ru-RU" b="1">
                <a:solidFill>
                  <a:srgbClr val="0000FF"/>
                </a:solidFill>
                <a:latin typeface="Times New Roman" pitchFamily="18" charset="0"/>
                <a:cs typeface="Times New Roman" pitchFamily="18" charset="0"/>
              </a:rPr>
              <a:t>al-Malik al-Ashrafga </a:t>
            </a:r>
            <a:r>
              <a:rPr lang="en-US" altLang="ru-RU">
                <a:latin typeface="Times New Roman" pitchFamily="18" charset="0"/>
                <a:cs typeface="Times New Roman" pitchFamily="18" charset="0"/>
              </a:rPr>
              <a:t>sulton halokati xususida xabar etkazib suyunchi so‘raganlarida, u qayg‘uga bo‘lib: </a:t>
            </a:r>
            <a:r>
              <a:rPr lang="en-US" altLang="ru-RU" b="1" i="1">
                <a:solidFill>
                  <a:srgbClr val="7030A0"/>
                </a:solidFill>
                <a:latin typeface="Times New Roman" pitchFamily="18" charset="0"/>
                <a:cs typeface="Times New Roman" pitchFamily="18" charset="0"/>
              </a:rPr>
              <a:t>"Sizlar uning o‘limi bilan meni qutlamoqchimisizlar? Ammo siz voqeaning achchig‘ini tatib ko‘rasizlar. Olloh nomi bilan qasam ichamanki, uning halokati islom olamiga mo‘g‘ullarning bostirib kirishini anglatadi. Endilikda biz bilan Ya’juj va Ma’jujlar o‘rtasida devor bo‘lib turgan Xorazmshohdek odam yo‘qdir", </a:t>
            </a:r>
            <a:r>
              <a:rPr lang="en-US" altLang="ru-RU">
                <a:latin typeface="Times New Roman" pitchFamily="18" charset="0"/>
                <a:cs typeface="Times New Roman" pitchFamily="18" charset="0"/>
              </a:rPr>
              <a:t>-deb javob bergan edi. </a:t>
            </a:r>
            <a:endParaRPr lang="ru-RU" altLang="ru-RU">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6867" name="Прямоугольник 3"/>
          <p:cNvSpPr>
            <a:spLocks noChangeArrowheads="1"/>
          </p:cNvSpPr>
          <p:nvPr/>
        </p:nvSpPr>
        <p:spPr bwMode="auto">
          <a:xfrm>
            <a:off x="177800" y="188913"/>
            <a:ext cx="8786813"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a:latin typeface="Times New Roman" pitchFamily="18" charset="0"/>
                <a:cs typeface="Times New Roman" pitchFamily="18" charset="0"/>
              </a:rPr>
              <a:t>	</a:t>
            </a:r>
            <a:r>
              <a:rPr lang="en-US" altLang="ru-RU" b="1">
                <a:latin typeface="Times New Roman" pitchFamily="18" charset="0"/>
                <a:cs typeface="Times New Roman" pitchFamily="18" charset="0"/>
              </a:rPr>
              <a:t>Ibn Vosil </a:t>
            </a:r>
            <a:r>
              <a:rPr lang="en-US" altLang="ru-RU">
                <a:latin typeface="Times New Roman" pitchFamily="18" charset="0"/>
                <a:cs typeface="Times New Roman" pitchFamily="18" charset="0"/>
              </a:rPr>
              <a:t>esa uni </a:t>
            </a:r>
            <a:r>
              <a:rPr lang="en-US" altLang="ru-RU" b="1">
                <a:solidFill>
                  <a:srgbClr val="7030A0"/>
                </a:solidFill>
                <a:latin typeface="Times New Roman" pitchFamily="18" charset="0"/>
                <a:cs typeface="Times New Roman" pitchFamily="18" charset="0"/>
              </a:rPr>
              <a:t>"mo‘g‘ullar va musulmonlar orasidagi istehkom bo‘lgan" </a:t>
            </a:r>
            <a:r>
              <a:rPr lang="en-US" altLang="ru-RU">
                <a:latin typeface="Times New Roman" pitchFamily="18" charset="0"/>
                <a:cs typeface="Times New Roman" pitchFamily="18" charset="0"/>
              </a:rPr>
              <a:t>deb ta’riflagan edi. Jaloliddinning o‘limidan so‘ng uning shonli nomi tez orada xalqlar tilida doston bo‘lib ketdi. </a:t>
            </a:r>
            <a:r>
              <a:rPr lang="en-US" altLang="ru-RU" b="1">
                <a:latin typeface="Times New Roman" pitchFamily="18" charset="0"/>
                <a:cs typeface="Times New Roman" pitchFamily="18" charset="0"/>
              </a:rPr>
              <a:t>"Jaloliddin tirik", "Jaloliddin qaytib kelayapti" </a:t>
            </a:r>
            <a:r>
              <a:rPr lang="en-US" altLang="ru-RU">
                <a:latin typeface="Times New Roman" pitchFamily="18" charset="0"/>
                <a:cs typeface="Times New Roman" pitchFamily="18" charset="0"/>
              </a:rPr>
              <a:t>degan ovozalar uzoq vaqtgacha mo‘g‘ullarni tahlikaga solib kelgan. O‘zini "men Jaloliddinman" deb nomlagan turli shaxslar mo‘g‘ullarga qarshi ko‘p holatda isyon va qo‘zg‘olonlarga boshchilik qilganlar (masalan, </a:t>
            </a:r>
            <a:r>
              <a:rPr lang="en-US" altLang="ru-RU" b="1" i="1">
                <a:solidFill>
                  <a:srgbClr val="7030A0"/>
                </a:solidFill>
                <a:latin typeface="Times New Roman" pitchFamily="18" charset="0"/>
                <a:cs typeface="Times New Roman" pitchFamily="18" charset="0"/>
              </a:rPr>
              <a:t>1236-yili Eronning Ustundorida ko‘tarilgan qo‘zg‘olon, 1255-yili Amudaryo bo‘yidagi </a:t>
            </a:r>
            <a:r>
              <a:rPr lang="en-US" altLang="ru-RU">
                <a:latin typeface="Times New Roman" pitchFamily="18" charset="0"/>
                <a:cs typeface="Times New Roman" pitchFamily="18" charset="0"/>
              </a:rPr>
              <a:t>voqealar va h.k).</a:t>
            </a:r>
            <a:endParaRPr lang="ru-RU" altLang="ru-RU">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7891" name="Прямоугольник 3"/>
          <p:cNvSpPr>
            <a:spLocks noChangeArrowheads="1"/>
          </p:cNvSpPr>
          <p:nvPr/>
        </p:nvSpPr>
        <p:spPr bwMode="auto">
          <a:xfrm>
            <a:off x="177800" y="260350"/>
            <a:ext cx="8786813" cy="575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300">
                <a:latin typeface="Times New Roman" pitchFamily="18" charset="0"/>
                <a:cs typeface="Times New Roman" pitchFamily="18" charset="0"/>
              </a:rPr>
              <a:t>	Musulmon tarixchilari o‘z asarlarida hamisha uni mard va jasur sarkarda sifatida ta’riflashgan edi. </a:t>
            </a:r>
            <a:r>
              <a:rPr lang="en-US" altLang="ru-RU" sz="2300" b="1">
                <a:solidFill>
                  <a:srgbClr val="0000FF"/>
                </a:solidFill>
                <a:latin typeface="Times New Roman" pitchFamily="18" charset="0"/>
                <a:cs typeface="Times New Roman" pitchFamily="18" charset="0"/>
              </a:rPr>
              <a:t>Jaloliddin Manguberdini shaxsan bilgan an-Nasaviy</a:t>
            </a:r>
            <a:r>
              <a:rPr lang="en-US" altLang="ru-RU" sz="2300">
                <a:latin typeface="Times New Roman" pitchFamily="18" charset="0"/>
                <a:cs typeface="Times New Roman" pitchFamily="18" charset="0"/>
              </a:rPr>
              <a:t> u to‘g‘risida shunday ta’rif bergan edi.</a:t>
            </a:r>
          </a:p>
          <a:p>
            <a:pPr algn="just" eaLnBrk="1" hangingPunct="1">
              <a:spcBef>
                <a:spcPct val="0"/>
              </a:spcBef>
              <a:buFontTx/>
              <a:buNone/>
            </a:pPr>
            <a:r>
              <a:rPr lang="en-US" altLang="ru-RU" sz="2300">
                <a:latin typeface="Times New Roman" pitchFamily="18" charset="0"/>
                <a:cs typeface="Times New Roman" pitchFamily="18" charset="0"/>
              </a:rPr>
              <a:t>	</a:t>
            </a:r>
            <a:r>
              <a:rPr lang="en-US" altLang="ru-RU" sz="2300" b="1" i="1">
                <a:solidFill>
                  <a:srgbClr val="7030A0"/>
                </a:solidFill>
                <a:latin typeface="Times New Roman" pitchFamily="18" charset="0"/>
                <a:cs typeface="Times New Roman" pitchFamily="18" charset="0"/>
              </a:rPr>
              <a:t>"U turkiy bo‘lib, qora mag‘iz yuzli, burni oldida qora xoli bor o‘rta bo‘yli yigit edi. Fors tilida ham bemalol so‘zlasha olar edi. U dovyuraklikda tengi yo‘q, sherlar ichida arslon, otliqlar ichida eng jasuri edi...</a:t>
            </a:r>
            <a:r>
              <a:rPr lang="en-US" altLang="ru-RU" sz="2300">
                <a:latin typeface="Times New Roman" pitchFamily="18" charset="0"/>
                <a:cs typeface="Times New Roman" pitchFamily="18" charset="0"/>
              </a:rPr>
              <a:t> </a:t>
            </a:r>
            <a:r>
              <a:rPr lang="en-US" altLang="ru-RU" sz="2300" b="1" i="1">
                <a:solidFill>
                  <a:srgbClr val="7030A0"/>
                </a:solidFill>
                <a:latin typeface="Times New Roman" pitchFamily="18" charset="0"/>
                <a:cs typeface="Times New Roman" pitchFamily="18" charset="0"/>
              </a:rPr>
              <a:t>Qisqa so‘zli, hech qachon so‘kinmagan, yomon so‘zlarni o‘ziga ep ko‘rmagan, juda jiddiy, atrofdagilar oldida o‘zini sipo tutar, hech qachon kulmas, faqatgina tabassum qilib qo‘yar edi xolos. U adolatni sevgan. lekin zamon zayli uni o‘zgartirishga majbur qilgan. U o‘z fuqarolarini dardini engillashtirishga harakat qilgan, shuni hohlagan, lekin tanazzul davri bo‘lganligi bois ham zo‘ravonlikka yo‘l bergan. O‘zini ulug‘lashlarini istamagan. Bachkana ta’riflarni yoqtirmagan, faqat sulton deya murojaat qilishlarini so‘ragan. Uning farmonlarida yolg‘iz so‘z: "Yordam yolg‘iz Ollohdandir" degan shior bo‘lgan.» </a:t>
            </a:r>
            <a:endParaRPr lang="ru-RU" altLang="ru-RU" sz="2300" b="1" i="1">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38915" name="Прямоугольник 3"/>
          <p:cNvSpPr>
            <a:spLocks noChangeArrowheads="1"/>
          </p:cNvSpPr>
          <p:nvPr/>
        </p:nvSpPr>
        <p:spPr bwMode="auto">
          <a:xfrm>
            <a:off x="177800" y="260350"/>
            <a:ext cx="878681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800">
                <a:latin typeface="Times New Roman" pitchFamily="18" charset="0"/>
                <a:cs typeface="Times New Roman" pitchFamily="18" charset="0"/>
              </a:rPr>
              <a:t>	Xorazmshohlar avlodidan bo‘lgan Misr hokimi </a:t>
            </a:r>
            <a:r>
              <a:rPr lang="en-US" altLang="ru-RU" sz="2800" b="1">
                <a:solidFill>
                  <a:srgbClr val="0000FF"/>
                </a:solidFill>
                <a:latin typeface="Times New Roman" pitchFamily="18" charset="0"/>
                <a:cs typeface="Times New Roman" pitchFamily="18" charset="0"/>
              </a:rPr>
              <a:t>al-Muzaffar Sayfiddin Kutuz </a:t>
            </a:r>
            <a:r>
              <a:rPr lang="en-US" altLang="ru-RU" sz="2800">
                <a:latin typeface="Times New Roman" pitchFamily="18" charset="0"/>
                <a:cs typeface="Times New Roman" pitchFamily="18" charset="0"/>
              </a:rPr>
              <a:t>ajdodlarning shonli kurash yo‘lini davom eltirib, 1260-yili Yaqin Sharqdagi </a:t>
            </a:r>
            <a:r>
              <a:rPr lang="en-US" altLang="ru-RU" sz="2800" b="1">
                <a:latin typeface="Times New Roman" pitchFamily="18" charset="0"/>
                <a:cs typeface="Times New Roman" pitchFamily="18" charset="0"/>
              </a:rPr>
              <a:t>Ayn Jalut </a:t>
            </a:r>
            <a:r>
              <a:rPr lang="en-US" altLang="ru-RU" sz="2800">
                <a:latin typeface="Times New Roman" pitchFamily="18" charset="0"/>
                <a:cs typeface="Times New Roman" pitchFamily="18" charset="0"/>
              </a:rPr>
              <a:t>yonida mo‘g‘ullarga qaqshatqich zarba berib, ularning </a:t>
            </a:r>
            <a:r>
              <a:rPr lang="en-US" altLang="ru-RU" sz="2800" b="1">
                <a:latin typeface="Times New Roman" pitchFamily="18" charset="0"/>
                <a:cs typeface="Times New Roman" pitchFamily="18" charset="0"/>
              </a:rPr>
              <a:t>Suriya va Misrga </a:t>
            </a:r>
            <a:r>
              <a:rPr lang="en-US" altLang="ru-RU" sz="2800">
                <a:latin typeface="Times New Roman" pitchFamily="18" charset="0"/>
                <a:cs typeface="Times New Roman" pitchFamily="18" charset="0"/>
              </a:rPr>
              <a:t>kirib kelishlariga chek qo‘yadi.</a:t>
            </a:r>
          </a:p>
          <a:p>
            <a:pPr algn="just" eaLnBrk="1" hangingPunct="1">
              <a:spcBef>
                <a:spcPct val="0"/>
              </a:spcBef>
              <a:buFontTx/>
              <a:buNone/>
            </a:pPr>
            <a:r>
              <a:rPr lang="en-US" altLang="ru-RU" sz="2800">
                <a:latin typeface="Times New Roman" pitchFamily="18" charset="0"/>
                <a:cs typeface="Times New Roman" pitchFamily="18" charset="0"/>
              </a:rPr>
              <a:t>	</a:t>
            </a:r>
            <a:r>
              <a:rPr lang="en-US" altLang="ru-RU" sz="2800" b="1">
                <a:latin typeface="Times New Roman" pitchFamily="18" charset="0"/>
                <a:cs typeface="Times New Roman" pitchFamily="18" charset="0"/>
              </a:rPr>
              <a:t>1999-yil noyabrda </a:t>
            </a:r>
            <a:r>
              <a:rPr lang="en-US" altLang="ru-RU" sz="2800">
                <a:latin typeface="Times New Roman" pitchFamily="18" charset="0"/>
                <a:cs typeface="Times New Roman" pitchFamily="18" charset="0"/>
              </a:rPr>
              <a:t>Jaloliddin Manguberdi tavalludining </a:t>
            </a:r>
            <a:r>
              <a:rPr lang="en-US" altLang="ru-RU" sz="2800" b="1">
                <a:solidFill>
                  <a:srgbClr val="0000FF"/>
                </a:solidFill>
                <a:latin typeface="Times New Roman" pitchFamily="18" charset="0"/>
                <a:cs typeface="Times New Roman" pitchFamily="18" charset="0"/>
              </a:rPr>
              <a:t>800 yilligining </a:t>
            </a:r>
            <a:r>
              <a:rPr lang="en-US" altLang="ru-RU" sz="2800">
                <a:latin typeface="Times New Roman" pitchFamily="18" charset="0"/>
                <a:cs typeface="Times New Roman" pitchFamily="18" charset="0"/>
              </a:rPr>
              <a:t>keng nishonlanishi, Uning vatani Xorazmda unga mahobatli haykal o‘rnatilinishi, yurtboshimiz ta’kidlaganidek "G‘anim oldida bosh egmagan, tiz cho‘kmagan. Vatan deya halok bo‘lgan" milliy qahramonimizga xalqimizning ehtiromi, muhabbati, ajdodlar xotirasini muqaddas saqlashi ramzi bo‘lib qoldi.</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5123" name="Прямоугольник 3"/>
          <p:cNvSpPr>
            <a:spLocks noChangeArrowheads="1"/>
          </p:cNvSpPr>
          <p:nvPr/>
        </p:nvSpPr>
        <p:spPr bwMode="auto">
          <a:xfrm>
            <a:off x="177800" y="260350"/>
            <a:ext cx="8786813"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a:lnSpc>
                <a:spcPct val="115000"/>
              </a:lnSpc>
              <a:buFontTx/>
              <a:buNone/>
            </a:pPr>
            <a:r>
              <a:rPr lang="en-US" altLang="ru-RU" sz="2000">
                <a:latin typeface="Times New Roman" pitchFamily="18" charset="0"/>
                <a:cs typeface="Times New Roman" pitchFamily="18" charset="0"/>
              </a:rPr>
              <a:t>	</a:t>
            </a:r>
            <a:r>
              <a:rPr lang="uz-Cyrl-UZ" altLang="ru-RU" sz="2000">
                <a:latin typeface="Times New Roman" pitchFamily="18" charset="0"/>
                <a:cs typeface="Times New Roman" pitchFamily="18" charset="0"/>
              </a:rPr>
              <a:t>Tariximizdagi ulug‘ zotlardan biri mo‘g‘ul bosqinchilariga qarshi mardonavor kurashgan, Vatan ozodligi yo‘lida jon fido qilgan Jaloliddin Manguberdidir. O‘rta asr musulmon mualliflari, jumladan uning vaziri va mirzasi ham bo‘lgan </a:t>
            </a:r>
            <a:r>
              <a:rPr lang="uz-Cyrl-UZ" altLang="ru-RU" sz="2000" b="1">
                <a:latin typeface="Times New Roman" pitchFamily="18" charset="0"/>
                <a:cs typeface="Times New Roman" pitchFamily="18" charset="0"/>
              </a:rPr>
              <a:t>an-Nasaviy uni Mankburni, </a:t>
            </a:r>
            <a:r>
              <a:rPr lang="uz-Cyrl-UZ" altLang="ru-RU" sz="2000">
                <a:latin typeface="Times New Roman" pitchFamily="18" charset="0"/>
                <a:cs typeface="Times New Roman" pitchFamily="18" charset="0"/>
              </a:rPr>
              <a:t>(ya’ni mank belgi, xol degan ma’noda, xoldor burunli degan ma’noni anglatgan) nomi bilan atashgan.</a:t>
            </a:r>
            <a:endParaRPr lang="ru-RU" altLang="ru-RU" sz="2000">
              <a:latin typeface="Times New Roman" pitchFamily="18" charset="0"/>
              <a:cs typeface="Times New Roman" pitchFamily="18" charset="0"/>
            </a:endParaRPr>
          </a:p>
          <a:p>
            <a:pPr algn="just">
              <a:lnSpc>
                <a:spcPct val="115000"/>
              </a:lnSpc>
              <a:buFontTx/>
              <a:buNone/>
            </a:pPr>
            <a:r>
              <a:rPr lang="en-US" altLang="ru-RU" sz="2000">
                <a:latin typeface="Times New Roman" pitchFamily="18" charset="0"/>
                <a:cs typeface="Times New Roman" pitchFamily="18" charset="0"/>
              </a:rPr>
              <a:t>	</a:t>
            </a:r>
            <a:r>
              <a:rPr lang="uz-Cyrl-UZ" altLang="ru-RU" sz="2000" b="1">
                <a:solidFill>
                  <a:srgbClr val="0000FF"/>
                </a:solidFill>
                <a:latin typeface="Times New Roman" pitchFamily="18" charset="0"/>
                <a:cs typeface="Times New Roman" pitchFamily="18" charset="0"/>
              </a:rPr>
              <a:t>Jaloliddin Manguberdi (Mankburni) </a:t>
            </a:r>
            <a:r>
              <a:rPr lang="uz-Cyrl-UZ" altLang="ru-RU" sz="2000">
                <a:latin typeface="Times New Roman" pitchFamily="18" charset="0"/>
                <a:cs typeface="Times New Roman" pitchFamily="18" charset="0"/>
              </a:rPr>
              <a:t>xotirasini abadiylashtirish va Tarixiy adolatni qaror toptirish maqsadida O‘zbekiston Respublikasi Vazirlar mahkamasi </a:t>
            </a:r>
            <a:r>
              <a:rPr lang="uz-Cyrl-UZ" altLang="ru-RU" sz="2000" b="1">
                <a:latin typeface="Times New Roman" pitchFamily="18" charset="0"/>
                <a:cs typeface="Times New Roman" pitchFamily="18" charset="0"/>
              </a:rPr>
              <a:t>1998-yil 24-sentabrda 408-sonli </a:t>
            </a:r>
            <a:r>
              <a:rPr lang="uz-Cyrl-UZ" altLang="ru-RU" sz="2000">
                <a:latin typeface="Times New Roman" pitchFamily="18" charset="0"/>
                <a:cs typeface="Times New Roman" pitchFamily="18" charset="0"/>
              </a:rPr>
              <a:t>maxsus qaror qabul qildi. Ushbu qarorga muvofiq buyuk sarkardaning tavallud to‘yi keng miqyosda nishonlanishi  qayd qilib o‘tildi.  Yubiley munosabati  bilan  Urganchda sarkardaga ulkan memorial yodgorlik o‘rnatildi, O‘zbekiston Respublikasi FA Tarix va Sharq shunoslik institutlari, Xorazm Ma’mun akademiyasi, bir qator Oliy o‘quv yurtlari, turli jamg‘armalar mutaxassislari tomonidan ko‘plab risolalar chop etildi, mohir rassom </a:t>
            </a:r>
            <a:r>
              <a:rPr lang="uz-Cyrl-UZ" altLang="ru-RU" sz="2000" b="1">
                <a:solidFill>
                  <a:srgbClr val="0000FF"/>
                </a:solidFill>
                <a:latin typeface="Times New Roman" pitchFamily="18" charset="0"/>
                <a:cs typeface="Times New Roman" pitchFamily="18" charset="0"/>
              </a:rPr>
              <a:t>T.Quryozov</a:t>
            </a:r>
            <a:r>
              <a:rPr lang="uz-Cyrl-UZ" altLang="ru-RU" sz="2000">
                <a:latin typeface="Times New Roman" pitchFamily="18" charset="0"/>
                <a:cs typeface="Times New Roman" pitchFamily="18" charset="0"/>
              </a:rPr>
              <a:t> tomonidan sarkardaning portreti yaratildi, </a:t>
            </a:r>
            <a:r>
              <a:rPr lang="uz-Cyrl-UZ" altLang="ru-RU" sz="2000" b="1">
                <a:solidFill>
                  <a:srgbClr val="0000FF"/>
                </a:solidFill>
                <a:latin typeface="Times New Roman" pitchFamily="18" charset="0"/>
                <a:cs typeface="Times New Roman" pitchFamily="18" charset="0"/>
              </a:rPr>
              <a:t>"Jaloliddin Manguberdi-Vatan, yurt himoyachisi"</a:t>
            </a:r>
            <a:r>
              <a:rPr lang="uz-Cyrl-UZ" altLang="ru-RU" sz="2000">
                <a:latin typeface="Times New Roman" pitchFamily="18" charset="0"/>
                <a:cs typeface="Times New Roman" pitchFamily="18" charset="0"/>
              </a:rPr>
              <a:t> mavzuida xalqaro ilmiy anjuman o‘tkazildi va eng muhimi Prezident I Karimov boshchiligidagi hukumat va parlament a’zolari, chet ellik va yurtimiz mehmonlari ishtirokida ulkan teatrlashtirilgan tamoshalar bo‘lib o‘tdi.</a:t>
            </a:r>
            <a:endParaRPr lang="ru-RU" altLang="ru-RU"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6147" name="Прямоугольник 3"/>
          <p:cNvSpPr>
            <a:spLocks noChangeArrowheads="1"/>
          </p:cNvSpPr>
          <p:nvPr/>
        </p:nvSpPr>
        <p:spPr bwMode="auto">
          <a:xfrm>
            <a:off x="142875" y="474663"/>
            <a:ext cx="8786813" cy="586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500"/>
              <a:t>	</a:t>
            </a:r>
            <a:r>
              <a:rPr lang="uz-Cyrl-UZ" altLang="ru-RU" sz="2500" b="1">
                <a:solidFill>
                  <a:srgbClr val="7030A0"/>
                </a:solidFill>
              </a:rPr>
              <a:t>Jaloliddin</a:t>
            </a:r>
            <a:r>
              <a:rPr lang="uz-Cyrl-UZ" altLang="ru-RU" sz="2500"/>
              <a:t> og‘ir bir paytda Movaraunnahr urush domiga tortilgan, mamlakatning katta qismi mo‘g‘ullar tomonidan istilo etilgan, imperiya qo‘shini yakson qilingan, amirlarning bir qismi xoinlik yo‘liga, qolgani o‘z joni-mulkini asrash yo‘liga tushgan, sulton mamlakatni o‘z holiga tashlab qo‘ygan, o‘zaro sarosima va tahlika hukm surgan bir vaqtda tarix sahnasida paydo bo‘ldi. Jaloliddin shunday bir og‘ir vaziyatda, Vatan va xalq erki uchun kurashib, mo‘g‘ullarga qarshi </a:t>
            </a:r>
            <a:r>
              <a:rPr lang="uz-Cyrl-UZ" altLang="ru-RU" sz="2500" b="1">
                <a:solidFill>
                  <a:srgbClr val="FF0000"/>
                </a:solidFill>
              </a:rPr>
              <a:t>11 yil kurash </a:t>
            </a:r>
            <a:r>
              <a:rPr lang="uz-Cyrl-UZ" altLang="ru-RU" sz="2500"/>
              <a:t>olib bordi. </a:t>
            </a:r>
            <a:r>
              <a:rPr lang="uz-Cyrl-UZ" altLang="ru-RU" sz="2500" b="1"/>
              <a:t>14 marotaba </a:t>
            </a:r>
            <a:r>
              <a:rPr lang="uz-Cyrl-UZ" altLang="ru-RU" sz="2500"/>
              <a:t>mo‘g‘ullarga qarshi ot surib, uning 13 tasida g‘oliblikni qo‘lga kiritishga muvaffaq bo‘ldi. Mo‘g‘ullar bosqini arafasida Jaloliddin garchi katta o‘g‘il bo‘lsa-da, buvisi Turkon-xotun tomonidan hokimiyatdan chetlatilgan bo‘lib, taxt vorisi etib Turkon-xotun urug‘idan bo‘lmish boshqa bir shahzoda Qutbiddin O‘zloqshoh valiahd deb e’lon qilingan edi.</a:t>
            </a:r>
            <a:endParaRPr lang="ru-RU" altLang="ru-RU" sz="25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7171" name="Прямоугольник 3"/>
          <p:cNvSpPr>
            <a:spLocks noChangeArrowheads="1"/>
          </p:cNvSpPr>
          <p:nvPr/>
        </p:nvSpPr>
        <p:spPr bwMode="auto">
          <a:xfrm>
            <a:off x="142875" y="474663"/>
            <a:ext cx="8786813"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a:latin typeface="Times New Roman" pitchFamily="18" charset="0"/>
                <a:cs typeface="Times New Roman" pitchFamily="18" charset="0"/>
              </a:rPr>
              <a:t>	</a:t>
            </a:r>
            <a:r>
              <a:rPr lang="uz-Cyrl-UZ" altLang="ru-RU" b="1">
                <a:latin typeface="Times New Roman" pitchFamily="18" charset="0"/>
                <a:cs typeface="Times New Roman" pitchFamily="18" charset="0"/>
              </a:rPr>
              <a:t>G‘azna, Bamiyon, Al-G‘ur, Bo‘st, Takinobod, Zamin-Davora va </a:t>
            </a:r>
            <a:r>
              <a:rPr lang="en-US" altLang="ru-RU" b="1">
                <a:latin typeface="Times New Roman" pitchFamily="18" charset="0"/>
                <a:cs typeface="Times New Roman" pitchFamily="18" charset="0"/>
              </a:rPr>
              <a:t>H</a:t>
            </a:r>
            <a:r>
              <a:rPr lang="uz-Cyrl-UZ" altLang="ru-RU" b="1">
                <a:latin typeface="Times New Roman" pitchFamily="18" charset="0"/>
                <a:cs typeface="Times New Roman" pitchFamily="18" charset="0"/>
              </a:rPr>
              <a:t>indiston </a:t>
            </a:r>
            <a:r>
              <a:rPr lang="uz-Cyrl-UZ" altLang="ru-RU">
                <a:latin typeface="Times New Roman" pitchFamily="18" charset="0"/>
                <a:cs typeface="Times New Roman" pitchFamily="18" charset="0"/>
              </a:rPr>
              <a:t>bilan chegaradosh </a:t>
            </a:r>
            <a:r>
              <a:rPr lang="en-US" altLang="ru-RU">
                <a:latin typeface="Times New Roman" pitchFamily="18" charset="0"/>
                <a:cs typeface="Times New Roman" pitchFamily="18" charset="0"/>
              </a:rPr>
              <a:t>y</a:t>
            </a:r>
            <a:r>
              <a:rPr lang="uz-Cyrl-UZ" altLang="ru-RU">
                <a:latin typeface="Times New Roman" pitchFamily="18" charset="0"/>
                <a:cs typeface="Times New Roman" pitchFamily="18" charset="0"/>
              </a:rPr>
              <a:t>erlar esa </a:t>
            </a:r>
            <a:r>
              <a:rPr lang="uz-Cyrl-UZ" altLang="ru-RU" b="1">
                <a:solidFill>
                  <a:srgbClr val="FF0000"/>
                </a:solidFill>
                <a:latin typeface="Times New Roman" pitchFamily="18" charset="0"/>
                <a:cs typeface="Times New Roman" pitchFamily="18" charset="0"/>
              </a:rPr>
              <a:t>Jaloliddinga</a:t>
            </a:r>
            <a:r>
              <a:rPr lang="uz-Cyrl-UZ" altLang="ru-RU">
                <a:solidFill>
                  <a:srgbClr val="FF0000"/>
                </a:solidFill>
                <a:latin typeface="Times New Roman" pitchFamily="18" charset="0"/>
                <a:cs typeface="Times New Roman" pitchFamily="18" charset="0"/>
              </a:rPr>
              <a:t> </a:t>
            </a:r>
            <a:r>
              <a:rPr lang="uz-Cyrl-UZ" altLang="ru-RU">
                <a:latin typeface="Times New Roman" pitchFamily="18" charset="0"/>
                <a:cs typeface="Times New Roman" pitchFamily="18" charset="0"/>
              </a:rPr>
              <a:t>mulk etib berilgan edi. Garchi Jaloliddin buvisining izmi bilan markazdan chetlatilgan bo‘lsa-da, lekin </a:t>
            </a:r>
            <a:r>
              <a:rPr lang="uz-Cyrl-UZ" altLang="ru-RU" b="1">
                <a:latin typeface="Times New Roman" pitchFamily="18" charset="0"/>
                <a:cs typeface="Times New Roman" pitchFamily="18" charset="0"/>
              </a:rPr>
              <a:t>sulton</a:t>
            </a:r>
            <a:r>
              <a:rPr lang="uz-Cyrl-UZ" altLang="ru-RU">
                <a:latin typeface="Times New Roman" pitchFamily="18" charset="0"/>
                <a:cs typeface="Times New Roman" pitchFamily="18" charset="0"/>
              </a:rPr>
              <a:t> unga alohida muhabbat bilan qarar, uning jasurligini qadrlar va uni o‘zidan uzoqlashib ketmasligini xohlar edi. Shuning uchun ham unga vazir etib taniqli davlat amaldori </a:t>
            </a:r>
            <a:r>
              <a:rPr lang="uz-Cyrl-UZ" altLang="ru-RU" b="1">
                <a:solidFill>
                  <a:srgbClr val="0000FF"/>
                </a:solidFill>
                <a:latin typeface="Times New Roman" pitchFamily="18" charset="0"/>
                <a:cs typeface="Times New Roman" pitchFamily="18" charset="0"/>
              </a:rPr>
              <a:t>Shams-al Mulk Shahobiddin Alp al-Xaraviyni</a:t>
            </a:r>
            <a:r>
              <a:rPr lang="uz-Cyrl-UZ" altLang="ru-RU">
                <a:latin typeface="Times New Roman" pitchFamily="18" charset="0"/>
                <a:cs typeface="Times New Roman" pitchFamily="18" charset="0"/>
              </a:rPr>
              <a:t>, noib (o‘rinbosar) etib esa sarkarda </a:t>
            </a:r>
            <a:r>
              <a:rPr lang="uz-Cyrl-UZ" altLang="ru-RU" b="1">
                <a:solidFill>
                  <a:srgbClr val="0000FF"/>
                </a:solidFill>
                <a:latin typeface="Times New Roman" pitchFamily="18" charset="0"/>
                <a:cs typeface="Times New Roman" pitchFamily="18" charset="0"/>
              </a:rPr>
              <a:t>Kuzbar Malikni </a:t>
            </a:r>
            <a:r>
              <a:rPr lang="uz-Cyrl-UZ" altLang="ru-RU">
                <a:latin typeface="Times New Roman" pitchFamily="18" charset="0"/>
                <a:cs typeface="Times New Roman" pitchFamily="18" charset="0"/>
              </a:rPr>
              <a:t>tayinlaydi. </a:t>
            </a:r>
            <a:endParaRPr lang="ru-RU" altLang="ru-RU">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8195" name="Прямоугольник 3"/>
          <p:cNvSpPr>
            <a:spLocks noChangeArrowheads="1"/>
          </p:cNvSpPr>
          <p:nvPr/>
        </p:nvSpPr>
        <p:spPr bwMode="auto">
          <a:xfrm>
            <a:off x="107950" y="3068638"/>
            <a:ext cx="871378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400">
                <a:latin typeface="Times New Roman" pitchFamily="18" charset="0"/>
                <a:cs typeface="Times New Roman" pitchFamily="18" charset="0"/>
              </a:rPr>
              <a:t>	</a:t>
            </a:r>
            <a:r>
              <a:rPr lang="uz-Cyrl-UZ" altLang="ru-RU" sz="2400" b="1">
                <a:latin typeface="Times New Roman" pitchFamily="18" charset="0"/>
                <a:cs typeface="Times New Roman" pitchFamily="18" charset="0"/>
              </a:rPr>
              <a:t>Muhammad Xorazmshoh </a:t>
            </a:r>
            <a:r>
              <a:rPr lang="uz-Cyrl-UZ" altLang="ru-RU" sz="2400" b="1">
                <a:solidFill>
                  <a:srgbClr val="0000FF"/>
                </a:solidFill>
                <a:latin typeface="Times New Roman" pitchFamily="18" charset="0"/>
                <a:cs typeface="Times New Roman" pitchFamily="18" charset="0"/>
              </a:rPr>
              <a:t>plevrit (o‘pkaga suv yig‘ilish) </a:t>
            </a:r>
            <a:r>
              <a:rPr lang="uz-Cyrl-UZ" altLang="ru-RU" sz="2400">
                <a:latin typeface="Times New Roman" pitchFamily="18" charset="0"/>
                <a:cs typeface="Times New Roman" pitchFamily="18" charset="0"/>
              </a:rPr>
              <a:t>kasali bilan og‘rib taxminan </a:t>
            </a:r>
            <a:r>
              <a:rPr lang="uz-Cyrl-UZ" altLang="ru-RU" sz="2400" b="1">
                <a:solidFill>
                  <a:srgbClr val="FF0000"/>
                </a:solidFill>
                <a:latin typeface="Times New Roman" pitchFamily="18" charset="0"/>
                <a:cs typeface="Times New Roman" pitchFamily="18" charset="0"/>
              </a:rPr>
              <a:t>1220-yilning oxirlarida</a:t>
            </a:r>
            <a:r>
              <a:rPr lang="uz-Cyrl-UZ" altLang="ru-RU" sz="2400">
                <a:latin typeface="Times New Roman" pitchFamily="18" charset="0"/>
                <a:cs typeface="Times New Roman" pitchFamily="18" charset="0"/>
              </a:rPr>
              <a:t> (hijriy 617-y.) quvg‘inlikda Kaspiy dengizidagi Ashura orolida vafot etadi. O‘limi oldidan sulton Jaloliddinni taxt vorisi deb e’lon qilib, sultonlik ba</a:t>
            </a:r>
            <a:r>
              <a:rPr lang="en-US" altLang="ru-RU" sz="2400">
                <a:latin typeface="Times New Roman" pitchFamily="18" charset="0"/>
                <a:cs typeface="Times New Roman" pitchFamily="18" charset="0"/>
              </a:rPr>
              <a:t>’</a:t>
            </a:r>
            <a:r>
              <a:rPr lang="uz-Cyrl-UZ" altLang="ru-RU" sz="2400">
                <a:latin typeface="Times New Roman" pitchFamily="18" charset="0"/>
                <a:cs typeface="Times New Roman" pitchFamily="18" charset="0"/>
              </a:rPr>
              <a:t>zi rutbalarini unga topshiradi. Jaloliddin o‘z inilari </a:t>
            </a:r>
            <a:r>
              <a:rPr lang="uz-Cyrl-UZ" altLang="ru-RU" sz="2400" b="1">
                <a:latin typeface="Times New Roman" pitchFamily="18" charset="0"/>
                <a:cs typeface="Times New Roman" pitchFamily="18" charset="0"/>
              </a:rPr>
              <a:t>O‘zloqshoh va Oqshohlar</a:t>
            </a:r>
            <a:r>
              <a:rPr lang="uz-Cyrl-UZ" altLang="ru-RU" sz="2400">
                <a:latin typeface="Times New Roman" pitchFamily="18" charset="0"/>
                <a:cs typeface="Times New Roman" pitchFamily="18" charset="0"/>
              </a:rPr>
              <a:t> bilan otasini dafn etgach, </a:t>
            </a:r>
            <a:r>
              <a:rPr lang="uz-Cyrl-UZ" altLang="ru-RU" sz="2400" b="1">
                <a:solidFill>
                  <a:srgbClr val="FF0000"/>
                </a:solidFill>
                <a:latin typeface="Times New Roman" pitchFamily="18" charset="0"/>
                <a:cs typeface="Times New Roman" pitchFamily="18" charset="0"/>
              </a:rPr>
              <a:t>70 ta kishisi </a:t>
            </a:r>
            <a:r>
              <a:rPr lang="uz-Cyrl-UZ" altLang="ru-RU" sz="2400">
                <a:latin typeface="Times New Roman" pitchFamily="18" charset="0"/>
                <a:cs typeface="Times New Roman" pitchFamily="18" charset="0"/>
              </a:rPr>
              <a:t>bilan to‘g‘ri Urganchga keladi. Tez orada unga Xo‘jand hokimi </a:t>
            </a:r>
            <a:r>
              <a:rPr lang="uz-Cyrl-UZ" altLang="ru-RU" sz="2400" b="1">
                <a:solidFill>
                  <a:srgbClr val="0000FF"/>
                </a:solidFill>
                <a:latin typeface="Times New Roman" pitchFamily="18" charset="0"/>
                <a:cs typeface="Times New Roman" pitchFamily="18" charset="0"/>
              </a:rPr>
              <a:t>Temur Malik</a:t>
            </a:r>
            <a:r>
              <a:rPr lang="uz-Cyrl-UZ" altLang="ru-RU" sz="2400">
                <a:latin typeface="Times New Roman" pitchFamily="18" charset="0"/>
                <a:cs typeface="Times New Roman" pitchFamily="18" charset="0"/>
              </a:rPr>
              <a:t> va boshqa erksevar kishilar kelib qo‘shiladilar. </a:t>
            </a:r>
            <a:r>
              <a:rPr lang="en-US" altLang="ru-RU" sz="2400">
                <a:latin typeface="Times New Roman" pitchFamily="18" charset="0"/>
                <a:cs typeface="Times New Roman" pitchFamily="18" charset="0"/>
              </a:rPr>
              <a:t>Xalq Jaloliddin Manguberdini shod-u-xurramlik va katta umid bilan kutib oladi.</a:t>
            </a:r>
            <a:endParaRPr lang="ru-RU" altLang="ru-RU" sz="2400">
              <a:latin typeface="Times New Roman" pitchFamily="18" charset="0"/>
              <a:cs typeface="Times New Roman" pitchFamily="18" charset="0"/>
            </a:endParaRPr>
          </a:p>
        </p:txBody>
      </p:sp>
      <p:pic>
        <p:nvPicPr>
          <p:cNvPr id="8196"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68263"/>
            <a:ext cx="62642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9219" name="Прямоугольник 3"/>
          <p:cNvSpPr>
            <a:spLocks noChangeArrowheads="1"/>
          </p:cNvSpPr>
          <p:nvPr/>
        </p:nvSpPr>
        <p:spPr bwMode="auto">
          <a:xfrm>
            <a:off x="0" y="6350"/>
            <a:ext cx="8893175" cy="469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300">
                <a:latin typeface="Times New Roman" pitchFamily="18" charset="0"/>
                <a:cs typeface="Times New Roman" pitchFamily="18" charset="0"/>
              </a:rPr>
              <a:t>	Lekin inisi O‘zloqshoh va uning tarafdorlari unga qarshi fitna tayyorlayotganidan   xabar   topgach,   bu   alfozda   mo‘g‘ullarga   qarshi   kurashib bo‘lmasligini tushungan </a:t>
            </a:r>
            <a:r>
              <a:rPr lang="en-US" altLang="ru-RU" sz="2300" b="1">
                <a:solidFill>
                  <a:srgbClr val="FF0000"/>
                </a:solidFill>
                <a:latin typeface="Times New Roman" pitchFamily="18" charset="0"/>
                <a:cs typeface="Times New Roman" pitchFamily="18" charset="0"/>
              </a:rPr>
              <a:t>Jaloliddin 300 ta </a:t>
            </a:r>
            <a:r>
              <a:rPr lang="en-US" altLang="ru-RU" sz="2300">
                <a:latin typeface="Times New Roman" pitchFamily="18" charset="0"/>
                <a:cs typeface="Times New Roman" pitchFamily="18" charset="0"/>
              </a:rPr>
              <a:t>kishisi bilan yashirincha Xorazmni tark etadi. Hozirgi davrdagi yangi tadqiqotlar shuni ko‘rsatayaptiki, Jaloliddinning mo‘g‘ullar bilan ilk to‘qnashuvi avval boshida Jand viloyatidagi Irg‘iz dashtida bo‘lgan ekan. Jaloliddin </a:t>
            </a:r>
            <a:r>
              <a:rPr lang="en-US" altLang="ru-RU" sz="2300" b="1">
                <a:latin typeface="Times New Roman" pitchFamily="18" charset="0"/>
                <a:cs typeface="Times New Roman" pitchFamily="18" charset="0"/>
              </a:rPr>
              <a:t>16 kun </a:t>
            </a:r>
            <a:r>
              <a:rPr lang="en-US" altLang="ru-RU" sz="2300">
                <a:latin typeface="Times New Roman" pitchFamily="18" charset="0"/>
                <a:cs typeface="Times New Roman" pitchFamily="18" charset="0"/>
              </a:rPr>
              <a:t>ichida Xorazmdan Xuroson erlaridagi </a:t>
            </a:r>
            <a:r>
              <a:rPr lang="en-US" altLang="ru-RU" sz="2300" b="1">
                <a:latin typeface="Times New Roman" pitchFamily="18" charset="0"/>
                <a:cs typeface="Times New Roman" pitchFamily="18" charset="0"/>
              </a:rPr>
              <a:t>Niso qo‘rg‘oni </a:t>
            </a:r>
            <a:r>
              <a:rPr lang="en-US" altLang="ru-RU" sz="2300">
                <a:latin typeface="Times New Roman" pitchFamily="18" charset="0"/>
                <a:cs typeface="Times New Roman" pitchFamily="18" charset="0"/>
              </a:rPr>
              <a:t>atrofiga etib keladi. Chingizxon  sulton o‘g‘illarining Xorazmga qaytganliklaridan xabar topgach agarda ular Xurosonga chekinmoqchi bo‘lsalar, ularga qarshi chiqadi degan maqsadda o‘z qo‘shinidan Xurosonning har eriga pistirmalar qo‘yadi. </a:t>
            </a:r>
            <a:r>
              <a:rPr lang="en-US" altLang="ru-RU" sz="2300" b="1">
                <a:latin typeface="Times New Roman" pitchFamily="18" charset="0"/>
                <a:cs typeface="Times New Roman" pitchFamily="18" charset="0"/>
              </a:rPr>
              <a:t>Jaloliddin</a:t>
            </a:r>
            <a:r>
              <a:rPr lang="en-US" altLang="ru-RU" sz="2300">
                <a:latin typeface="Times New Roman" pitchFamily="18" charset="0"/>
                <a:cs typeface="Times New Roman" pitchFamily="18" charset="0"/>
              </a:rPr>
              <a:t> </a:t>
            </a:r>
            <a:r>
              <a:rPr lang="en-US" altLang="ru-RU" sz="2300" b="1">
                <a:solidFill>
                  <a:srgbClr val="0000FF"/>
                </a:solidFill>
                <a:latin typeface="Times New Roman" pitchFamily="18" charset="0"/>
                <a:cs typeface="Times New Roman" pitchFamily="18" charset="0"/>
              </a:rPr>
              <a:t>Niso yaqinida </a:t>
            </a:r>
            <a:r>
              <a:rPr lang="en-US" altLang="ru-RU" sz="2300">
                <a:latin typeface="Times New Roman" pitchFamily="18" charset="0"/>
                <a:cs typeface="Times New Roman" pitchFamily="18" charset="0"/>
              </a:rPr>
              <a:t>o‘zining </a:t>
            </a:r>
            <a:r>
              <a:rPr lang="en-US" altLang="ru-RU" sz="2300" b="1">
                <a:latin typeface="Times New Roman" pitchFamily="18" charset="0"/>
                <a:cs typeface="Times New Roman" pitchFamily="18" charset="0"/>
              </a:rPr>
              <a:t>300 ta askarlari </a:t>
            </a:r>
            <a:r>
              <a:rPr lang="en-US" altLang="ru-RU" sz="2300">
                <a:latin typeface="Times New Roman" pitchFamily="18" charset="0"/>
                <a:cs typeface="Times New Roman" pitchFamily="18" charset="0"/>
              </a:rPr>
              <a:t>bilan mo‘g‘ullarning </a:t>
            </a:r>
            <a:r>
              <a:rPr lang="en-US" altLang="ru-RU" sz="2300" b="1">
                <a:latin typeface="Times New Roman" pitchFamily="18" charset="0"/>
                <a:cs typeface="Times New Roman" pitchFamily="18" charset="0"/>
              </a:rPr>
              <a:t>700 kishilik qo‘shinini </a:t>
            </a:r>
            <a:r>
              <a:rPr lang="en-US" altLang="ru-RU" sz="2300">
                <a:latin typeface="Times New Roman" pitchFamily="18" charset="0"/>
                <a:cs typeface="Times New Roman" pitchFamily="18" charset="0"/>
              </a:rPr>
              <a:t>zarbaga uchratadi. Mo‘g‘ullar batamom mag‘lub etiladi.</a:t>
            </a:r>
            <a:endParaRPr lang="ru-RU" altLang="ru-RU" sz="2300">
              <a:latin typeface="Times New Roman" pitchFamily="18" charset="0"/>
              <a:cs typeface="Times New Roman" pitchFamily="18" charset="0"/>
            </a:endParaRPr>
          </a:p>
        </p:txBody>
      </p:sp>
      <p:pic>
        <p:nvPicPr>
          <p:cNvPr id="9220"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5700" y="4365625"/>
            <a:ext cx="3927475"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sp>
        <p:nvSpPr>
          <p:cNvPr id="10243" name="Прямоугольник 3"/>
          <p:cNvSpPr>
            <a:spLocks noChangeArrowheads="1"/>
          </p:cNvSpPr>
          <p:nvPr/>
        </p:nvSpPr>
        <p:spPr bwMode="auto">
          <a:xfrm>
            <a:off x="177800" y="19050"/>
            <a:ext cx="878681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just" eaLnBrk="1" hangingPunct="1">
              <a:spcBef>
                <a:spcPct val="0"/>
              </a:spcBef>
              <a:buFontTx/>
              <a:buNone/>
            </a:pPr>
            <a:r>
              <a:rPr lang="en-US" altLang="ru-RU" sz="2100">
                <a:latin typeface="Times New Roman" pitchFamily="18" charset="0"/>
                <a:cs typeface="Times New Roman" pitchFamily="18" charset="0"/>
              </a:rPr>
              <a:t>	Bu vaqtda Jaloliddinning ukalari </a:t>
            </a:r>
            <a:r>
              <a:rPr lang="en-US" altLang="ru-RU" sz="2100" b="1">
                <a:solidFill>
                  <a:srgbClr val="FF0000"/>
                </a:solidFill>
                <a:latin typeface="Times New Roman" pitchFamily="18" charset="0"/>
                <a:cs typeface="Times New Roman" pitchFamily="18" charset="0"/>
              </a:rPr>
              <a:t>O‘zloqshoh va Oqshohlar </a:t>
            </a:r>
            <a:r>
              <a:rPr lang="en-US" altLang="ru-RU" sz="2100">
                <a:latin typeface="Times New Roman" pitchFamily="18" charset="0"/>
                <a:cs typeface="Times New Roman" pitchFamily="18" charset="0"/>
              </a:rPr>
              <a:t>sarosimaga tushib, nima qilishlarini bilmay, Jaloliddin ketidan ular ham Xurosonga ketishadi. Mo‘g‘ullarning kichik otryadi ustidan g‘alaba qozonib, bu g‘alabaga juda katta e’tibor berib yuborishadi. Shundan so‘ng aysh-u-ishratga berilib, Xurosonning Xabushan shahri yaqinida mo‘g‘ullarga qarshi navbatdagi kurashda qo‘lga tushib, qatl etiladilar. Mo‘g‘ullar qatl etilgan shahzodalarning kallalarini namoyishikorona tarzda birmuncha vaqt Xurosonda olib yurishadi. Jaloliddinning yana bir inisi </a:t>
            </a:r>
            <a:r>
              <a:rPr lang="en-US" altLang="ru-RU" sz="2100" b="1">
                <a:solidFill>
                  <a:srgbClr val="0000FF"/>
                </a:solidFill>
                <a:latin typeface="Times New Roman" pitchFamily="18" charset="0"/>
                <a:cs typeface="Times New Roman" pitchFamily="18" charset="0"/>
              </a:rPr>
              <a:t>Rukniddin </a:t>
            </a:r>
          </a:p>
          <a:p>
            <a:pPr algn="just" eaLnBrk="1" hangingPunct="1">
              <a:spcBef>
                <a:spcPct val="0"/>
              </a:spcBef>
              <a:buFontTx/>
              <a:buNone/>
            </a:pPr>
            <a:r>
              <a:rPr lang="en-US" altLang="ru-RU" sz="2100" b="1">
                <a:solidFill>
                  <a:srgbClr val="0000FF"/>
                </a:solidFill>
                <a:latin typeface="Times New Roman" pitchFamily="18" charset="0"/>
                <a:cs typeface="Times New Roman" pitchFamily="18" charset="0"/>
              </a:rPr>
              <a:t>G‘ursanjiy </a:t>
            </a:r>
            <a:r>
              <a:rPr lang="en-US" altLang="ru-RU" sz="2100">
                <a:latin typeface="Times New Roman" pitchFamily="18" charset="0"/>
                <a:cs typeface="Times New Roman" pitchFamily="18" charset="0"/>
              </a:rPr>
              <a:t>(manbalar unga </a:t>
            </a:r>
            <a:r>
              <a:rPr lang="en-US" altLang="ru-RU" sz="2100" b="1" i="1">
                <a:solidFill>
                  <a:srgbClr val="0000FF"/>
                </a:solidFill>
                <a:latin typeface="Times New Roman" pitchFamily="18" charset="0"/>
                <a:cs typeface="Times New Roman" pitchFamily="18" charset="0"/>
              </a:rPr>
              <a:t>«aql-zakovat </a:t>
            </a:r>
          </a:p>
          <a:p>
            <a:pPr algn="just" eaLnBrk="1" hangingPunct="1">
              <a:spcBef>
                <a:spcPct val="0"/>
              </a:spcBef>
              <a:buFontTx/>
              <a:buNone/>
            </a:pPr>
            <a:r>
              <a:rPr lang="en-US" altLang="ru-RU" sz="2100" b="1" i="1">
                <a:solidFill>
                  <a:srgbClr val="0000FF"/>
                </a:solidFill>
                <a:latin typeface="Times New Roman" pitchFamily="18" charset="0"/>
                <a:cs typeface="Times New Roman" pitchFamily="18" charset="0"/>
              </a:rPr>
              <a:t>va ko‘rkamlikda tengi yo‘q» </a:t>
            </a:r>
            <a:r>
              <a:rPr lang="en-US" altLang="ru-RU" sz="2100">
                <a:latin typeface="Times New Roman" pitchFamily="18" charset="0"/>
                <a:cs typeface="Times New Roman" pitchFamily="18" charset="0"/>
              </a:rPr>
              <a:t>deb </a:t>
            </a:r>
          </a:p>
          <a:p>
            <a:pPr algn="just" eaLnBrk="1" hangingPunct="1">
              <a:spcBef>
                <a:spcPct val="0"/>
              </a:spcBef>
              <a:buFontTx/>
              <a:buNone/>
            </a:pPr>
            <a:r>
              <a:rPr lang="en-US" altLang="ru-RU" sz="2100">
                <a:latin typeface="Times New Roman" pitchFamily="18" charset="0"/>
                <a:cs typeface="Times New Roman" pitchFamily="18" charset="0"/>
              </a:rPr>
              <a:t>ta’rif berishgan) Eronning </a:t>
            </a:r>
            <a:r>
              <a:rPr lang="en-US" altLang="ru-RU" sz="2100" b="1">
                <a:solidFill>
                  <a:srgbClr val="0000FF"/>
                </a:solidFill>
                <a:latin typeface="Times New Roman" pitchFamily="18" charset="0"/>
                <a:cs typeface="Times New Roman" pitchFamily="18" charset="0"/>
              </a:rPr>
              <a:t>Ustunavand </a:t>
            </a:r>
          </a:p>
          <a:p>
            <a:pPr algn="just" eaLnBrk="1" hangingPunct="1">
              <a:spcBef>
                <a:spcPct val="0"/>
              </a:spcBef>
              <a:buFontTx/>
              <a:buNone/>
            </a:pPr>
            <a:r>
              <a:rPr lang="en-US" altLang="ru-RU" sz="2100">
                <a:latin typeface="Times New Roman" pitchFamily="18" charset="0"/>
                <a:cs typeface="Times New Roman" pitchFamily="18" charset="0"/>
              </a:rPr>
              <a:t>qal’asida </a:t>
            </a:r>
            <a:r>
              <a:rPr lang="en-US" altLang="ru-RU" sz="2100" b="1">
                <a:latin typeface="Times New Roman" pitchFamily="18" charset="0"/>
                <a:cs typeface="Times New Roman" pitchFamily="18" charset="0"/>
              </a:rPr>
              <a:t>6 oy mo‘g‘ullarga </a:t>
            </a:r>
            <a:r>
              <a:rPr lang="en-US" altLang="ru-RU" sz="2100">
                <a:latin typeface="Times New Roman" pitchFamily="18" charset="0"/>
                <a:cs typeface="Times New Roman" pitchFamily="18" charset="0"/>
              </a:rPr>
              <a:t>qarshi </a:t>
            </a:r>
          </a:p>
          <a:p>
            <a:pPr algn="just" eaLnBrk="1" hangingPunct="1">
              <a:spcBef>
                <a:spcPct val="0"/>
              </a:spcBef>
              <a:buFontTx/>
              <a:buNone/>
            </a:pPr>
            <a:r>
              <a:rPr lang="en-US" altLang="ru-RU" sz="2100">
                <a:latin typeface="Times New Roman" pitchFamily="18" charset="0"/>
                <a:cs typeface="Times New Roman" pitchFamily="18" charset="0"/>
              </a:rPr>
              <a:t>kurash olib borib, mardonavor tarzda </a:t>
            </a:r>
          </a:p>
          <a:p>
            <a:pPr algn="just" eaLnBrk="1" hangingPunct="1">
              <a:spcBef>
                <a:spcPct val="0"/>
              </a:spcBef>
              <a:buFontTx/>
              <a:buNone/>
            </a:pPr>
            <a:r>
              <a:rPr lang="en-US" altLang="ru-RU" sz="2100">
                <a:latin typeface="Times New Roman" pitchFamily="18" charset="0"/>
                <a:cs typeface="Times New Roman" pitchFamily="18" charset="0"/>
              </a:rPr>
              <a:t>halok bo‘ladi. </a:t>
            </a:r>
            <a:endParaRPr lang="ru-RU" altLang="ru-RU" sz="2100">
              <a:latin typeface="Times New Roman" pitchFamily="18" charset="0"/>
              <a:cs typeface="Times New Roman" pitchFamily="18" charset="0"/>
            </a:endParaRPr>
          </a:p>
        </p:txBody>
      </p:sp>
      <p:pic>
        <p:nvPicPr>
          <p:cNvPr id="10244" name="Рисунок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9613" y="3141663"/>
            <a:ext cx="4535487" cy="331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1602</TotalTime>
  <Words>148</Words>
  <Application>Microsoft Office PowerPoint</Application>
  <PresentationFormat>Экран (4:3)</PresentationFormat>
  <Paragraphs>52</Paragraphs>
  <Slides>38</Slides>
  <Notes>0</Notes>
  <HiddenSlides>0</HiddenSlides>
  <MMClips>0</MMClips>
  <ScaleCrop>false</ScaleCrop>
  <HeadingPairs>
    <vt:vector size="8" baseType="variant">
      <vt:variant>
        <vt:lpstr>Использованные шрифты</vt:lpstr>
      </vt:variant>
      <vt:variant>
        <vt:i4>3</vt:i4>
      </vt:variant>
      <vt:variant>
        <vt:lpstr>Тема</vt:lpstr>
      </vt:variant>
      <vt:variant>
        <vt:i4>1</vt:i4>
      </vt:variant>
      <vt:variant>
        <vt:lpstr>Внедренные серверы OLE</vt:lpstr>
      </vt:variant>
      <vt:variant>
        <vt:i4>2</vt:i4>
      </vt:variant>
      <vt:variant>
        <vt:lpstr>Заголовки слайдов</vt:lpstr>
      </vt:variant>
      <vt:variant>
        <vt:i4>38</vt:i4>
      </vt:variant>
    </vt:vector>
  </HeadingPairs>
  <TitlesOfParts>
    <vt:vector size="44" baseType="lpstr">
      <vt:lpstr>Arial</vt:lpstr>
      <vt:lpstr>Calibri</vt:lpstr>
      <vt:lpstr>Times New Roman</vt:lpstr>
      <vt:lpstr>Оформление по умолчанию</vt:lpstr>
      <vt:lpstr>Точечный рисунок</vt:lpstr>
      <vt:lpstr>Слайд Microsoft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AG System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ЁШЛАР ЙИЛИ дастури</dc:title>
  <dc:creator>user-</dc:creator>
  <cp:lastModifiedBy>User</cp:lastModifiedBy>
  <cp:revision>75</cp:revision>
  <dcterms:created xsi:type="dcterms:W3CDTF">2008-04-11T10:34:37Z</dcterms:created>
  <dcterms:modified xsi:type="dcterms:W3CDTF">2022-09-24T05:41:40Z</dcterms:modified>
</cp:coreProperties>
</file>